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handoutMasterIdLst>
    <p:handoutMasterId r:id="rId25"/>
  </p:handoutMasterIdLst>
  <p:sldIdLst>
    <p:sldId id="547" r:id="rId2"/>
    <p:sldId id="550" r:id="rId3"/>
    <p:sldId id="558" r:id="rId4"/>
    <p:sldId id="806" r:id="rId5"/>
    <p:sldId id="807" r:id="rId6"/>
    <p:sldId id="763" r:id="rId7"/>
    <p:sldId id="808" r:id="rId8"/>
    <p:sldId id="809" r:id="rId9"/>
    <p:sldId id="810" r:id="rId10"/>
    <p:sldId id="766" r:id="rId11"/>
    <p:sldId id="811" r:id="rId12"/>
    <p:sldId id="812" r:id="rId13"/>
    <p:sldId id="813" r:id="rId14"/>
    <p:sldId id="815" r:id="rId15"/>
    <p:sldId id="814" r:id="rId16"/>
    <p:sldId id="816" r:id="rId17"/>
    <p:sldId id="740" r:id="rId18"/>
    <p:sldId id="765" r:id="rId19"/>
    <p:sldId id="562" r:id="rId20"/>
    <p:sldId id="554" r:id="rId21"/>
    <p:sldId id="552" r:id="rId22"/>
    <p:sldId id="553" r:id="rId2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77" d="100"/>
          <a:sy n="77" d="100"/>
        </p:scale>
        <p:origin x="180" y="10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2019-06-13</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6/13/2019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Issues with classes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Issues with classes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copy constructor</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We must define a new constructor that is called when copying:</a:t>
            </a:r>
            <a:endParaRPr lang="en-CA" dirty="0" smtClean="0"/>
          </a:p>
          <a:p>
            <a:pPr marL="800100" lvl="2" indent="0">
              <a:buNone/>
            </a:pPr>
            <a:r>
              <a:rPr lang="en-US" dirty="0">
                <a:latin typeface="Consolas" panose="020B0609020204030204" pitchFamily="49" charset="0"/>
              </a:rPr>
              <a:t>class Container {</a:t>
            </a:r>
          </a:p>
          <a:p>
            <a:pPr marL="800100" lvl="2" indent="0">
              <a:buNone/>
            </a:pPr>
            <a:r>
              <a:rPr lang="en-US" dirty="0">
                <a:latin typeface="Consolas" panose="020B0609020204030204" pitchFamily="49" charset="0"/>
              </a:rPr>
              <a:t>    public:</a:t>
            </a:r>
          </a:p>
          <a:p>
            <a:pPr marL="800100" lvl="2" indent="0">
              <a:buNone/>
            </a:pPr>
            <a:r>
              <a:rPr lang="en-US" dirty="0">
                <a:latin typeface="Consolas" panose="020B0609020204030204" pitchFamily="49" charset="0"/>
              </a:rPr>
              <a:t>        Container( double value );</a:t>
            </a:r>
          </a:p>
          <a:p>
            <a:pPr marL="800100" lvl="2" indent="0">
              <a:buNone/>
            </a:pPr>
            <a:r>
              <a:rPr lang="en-US" b="1" dirty="0" smtClean="0">
                <a:solidFill>
                  <a:srgbClr val="FF0000"/>
                </a:solidFill>
                <a:latin typeface="Consolas" panose="020B0609020204030204" pitchFamily="49" charset="0"/>
              </a:rPr>
              <a:t>        </a:t>
            </a:r>
            <a:r>
              <a:rPr lang="en-US" b="1" dirty="0">
                <a:solidFill>
                  <a:srgbClr val="FF0000"/>
                </a:solidFill>
                <a:latin typeface="Consolas" panose="020B0609020204030204" pitchFamily="49" charset="0"/>
              </a:rPr>
              <a:t>Container( </a:t>
            </a:r>
            <a:r>
              <a:rPr lang="en-US" b="1" dirty="0" smtClean="0">
                <a:solidFill>
                  <a:srgbClr val="FF0000"/>
                </a:solidFill>
                <a:latin typeface="Consolas" panose="020B0609020204030204" pitchFamily="49" charset="0"/>
              </a:rPr>
              <a:t>Container </a:t>
            </a:r>
            <a:r>
              <a:rPr lang="en-US" b="1" dirty="0" err="1" smtClean="0">
                <a:solidFill>
                  <a:srgbClr val="FF0000"/>
                </a:solidFill>
                <a:latin typeface="Consolas" panose="020B0609020204030204" pitchFamily="49" charset="0"/>
              </a:rPr>
              <a:t>const</a:t>
            </a:r>
            <a:r>
              <a:rPr lang="en-US" b="1" dirty="0" smtClean="0">
                <a:solidFill>
                  <a:srgbClr val="FF0000"/>
                </a:solidFill>
                <a:latin typeface="Consolas" panose="020B0609020204030204" pitchFamily="49" charset="0"/>
              </a:rPr>
              <a:t> &amp;original );</a:t>
            </a:r>
          </a:p>
          <a:p>
            <a:pPr marL="800100" lvl="2" indent="0">
              <a:buNone/>
            </a:pPr>
            <a:r>
              <a:rPr lang="en-US" dirty="0" smtClean="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::string </a:t>
            </a:r>
            <a:r>
              <a:rPr lang="en-US" dirty="0" err="1">
                <a:latin typeface="Consolas" panose="020B0609020204030204" pitchFamily="49" charset="0"/>
              </a:rPr>
              <a:t>to_string</a:t>
            </a:r>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instance_count</a:t>
            </a:r>
            <a:r>
              <a:rPr lang="en-US" dirty="0">
                <a:latin typeface="Consolas" panose="020B0609020204030204" pitchFamily="49" charset="0"/>
              </a:rPr>
              <a:t>();</a:t>
            </a:r>
          </a:p>
          <a:p>
            <a:pPr marL="800100" lvl="2" indent="0">
              <a:buNone/>
            </a:pPr>
            <a:r>
              <a:rPr lang="en-US" dirty="0">
                <a:latin typeface="Consolas" panose="020B0609020204030204" pitchFamily="49" charset="0"/>
              </a:rPr>
              <a:t>    private:</a:t>
            </a:r>
          </a:p>
          <a:p>
            <a:pPr marL="800100" lvl="2" indent="0">
              <a:buNone/>
            </a:pPr>
            <a:r>
              <a:rPr lang="en-US" dirty="0">
                <a:latin typeface="Consolas" panose="020B0609020204030204" pitchFamily="49" charset="0"/>
              </a:rPr>
              <a:t>        double value_;</a:t>
            </a:r>
          </a:p>
          <a:p>
            <a:pPr marL="800100" lvl="2"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id_;</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instance_count</a:t>
            </a:r>
            <a:r>
              <a:rPr lang="en-US" dirty="0">
                <a:latin typeface="Consolas" panose="020B0609020204030204" pitchFamily="49" charset="0"/>
              </a:rPr>
              <a:t>_;</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next_id</a:t>
            </a:r>
            <a:r>
              <a:rPr lang="en-US" dirty="0">
                <a:latin typeface="Consolas" panose="020B0609020204030204" pitchFamily="49" charset="0"/>
              </a:rPr>
              <a:t>_;</a:t>
            </a:r>
          </a:p>
          <a:p>
            <a:pPr marL="800100" lvl="2" indent="0">
              <a:buNone/>
            </a:pPr>
            <a:r>
              <a:rPr lang="en-US" dirty="0">
                <a:latin typeface="Consolas" panose="020B0609020204030204" pitchFamily="49" charset="0"/>
              </a:rPr>
              <a:t>};</a:t>
            </a:r>
          </a:p>
          <a:p>
            <a:pPr marL="1257300" lvl="3" indent="0">
              <a:buNone/>
            </a:pP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16186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copy constructor</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In this case, the copy constructor must:</a:t>
            </a:r>
          </a:p>
          <a:p>
            <a:pPr lvl="1"/>
            <a:r>
              <a:rPr lang="en-US" dirty="0" smtClean="0"/>
              <a:t>Generate a new ID</a:t>
            </a:r>
          </a:p>
          <a:p>
            <a:pPr lvl="1"/>
            <a:r>
              <a:rPr lang="en-US" dirty="0" smtClean="0"/>
              <a:t>Increase the instance count</a:t>
            </a:r>
          </a:p>
          <a:p>
            <a:pPr lvl="1"/>
            <a:r>
              <a:rPr lang="en-US" dirty="0" smtClean="0"/>
              <a:t>Copy over the value from the original</a:t>
            </a:r>
          </a:p>
          <a:p>
            <a:pPr lvl="1"/>
            <a:endParaRPr lang="en-CA" dirty="0" smtClean="0"/>
          </a:p>
          <a:p>
            <a:pPr marL="800100" lvl="2" indent="0">
              <a:buNone/>
            </a:pPr>
            <a:r>
              <a:rPr lang="en-US" dirty="0">
                <a:latin typeface="Consolas" panose="020B0609020204030204" pitchFamily="49" charset="0"/>
              </a:rPr>
              <a:t>Container::Container( Container </a:t>
            </a:r>
            <a:r>
              <a:rPr lang="en-US" dirty="0" err="1">
                <a:latin typeface="Consolas" panose="020B0609020204030204" pitchFamily="49" charset="0"/>
              </a:rPr>
              <a:t>const</a:t>
            </a:r>
            <a:r>
              <a:rPr lang="en-US" dirty="0">
                <a:latin typeface="Consolas" panose="020B0609020204030204" pitchFamily="49" charset="0"/>
              </a:rPr>
              <a:t> &amp;original ):</a:t>
            </a:r>
          </a:p>
          <a:p>
            <a:pPr marL="800100" lvl="2" indent="0">
              <a:buNone/>
            </a:pPr>
            <a:r>
              <a:rPr lang="en-US" dirty="0">
                <a:latin typeface="Consolas" panose="020B0609020204030204" pitchFamily="49" charset="0"/>
              </a:rPr>
              <a:t>value_{</a:t>
            </a:r>
            <a:r>
              <a:rPr lang="en-US" dirty="0" err="1">
                <a:latin typeface="Consolas" panose="020B0609020204030204" pitchFamily="49" charset="0"/>
              </a:rPr>
              <a:t>original.value</a:t>
            </a:r>
            <a:r>
              <a:rPr lang="en-US" dirty="0" smtClean="0">
                <a:latin typeface="Consolas" panose="020B0609020204030204" pitchFamily="49" charset="0"/>
              </a:rPr>
              <a:t>_},  // Gets the value from 'original'</a:t>
            </a:r>
            <a:endParaRPr lang="en-US" dirty="0">
              <a:latin typeface="Consolas" panose="020B0609020204030204" pitchFamily="49" charset="0"/>
            </a:endParaRPr>
          </a:p>
          <a:p>
            <a:pPr marL="800100" lvl="2" indent="0">
              <a:buNone/>
            </a:pPr>
            <a:r>
              <a:rPr lang="en-US" dirty="0">
                <a:latin typeface="Consolas" panose="020B0609020204030204" pitchFamily="49" charset="0"/>
              </a:rPr>
              <a:t>id_{</a:t>
            </a:r>
            <a:r>
              <a:rPr lang="en-US" dirty="0" err="1">
                <a:latin typeface="Consolas" panose="020B0609020204030204" pitchFamily="49" charset="0"/>
              </a:rPr>
              <a:t>next_id</a:t>
            </a:r>
            <a:r>
              <a:rPr lang="en-US" dirty="0">
                <a:latin typeface="Consolas" panose="020B0609020204030204" pitchFamily="49" charset="0"/>
              </a:rPr>
              <a:t>_} </a:t>
            </a:r>
            <a:r>
              <a:rPr lang="en-US" dirty="0" smtClean="0">
                <a:latin typeface="Consolas" panose="020B0609020204030204" pitchFamily="49" charset="0"/>
              </a:rPr>
              <a:t>{           // Get a new ID</a:t>
            </a:r>
            <a:endParaRPr lang="en-US" dirty="0">
              <a:latin typeface="Consolas" panose="020B0609020204030204" pitchFamily="49" charset="0"/>
            </a:endParaRPr>
          </a:p>
          <a:p>
            <a:pPr marL="800100" lvl="2" indent="0">
              <a:buNone/>
            </a:pPr>
            <a:r>
              <a:rPr lang="en-US" dirty="0">
                <a:latin typeface="Consolas" panose="020B0609020204030204" pitchFamily="49" charset="0"/>
              </a:rPr>
              <a:t>    ++</a:t>
            </a:r>
            <a:r>
              <a:rPr lang="en-US" dirty="0" err="1">
                <a:latin typeface="Consolas" panose="020B0609020204030204" pitchFamily="49" charset="0"/>
              </a:rPr>
              <a:t>next_id</a:t>
            </a:r>
            <a:r>
              <a:rPr lang="en-US" dirty="0" smtClean="0">
                <a:latin typeface="Consolas" panose="020B0609020204030204" pitchFamily="49" charset="0"/>
              </a:rPr>
              <a:t>_;           // Increases the ID</a:t>
            </a:r>
            <a:endParaRPr lang="en-US" dirty="0">
              <a:latin typeface="Consolas" panose="020B0609020204030204" pitchFamily="49" charset="0"/>
            </a:endParaRPr>
          </a:p>
          <a:p>
            <a:pPr marL="800100" lvl="2" indent="0">
              <a:buNone/>
            </a:pPr>
            <a:r>
              <a:rPr lang="en-US" dirty="0">
                <a:latin typeface="Consolas" panose="020B0609020204030204" pitchFamily="49" charset="0"/>
              </a:rPr>
              <a:t>    ++</a:t>
            </a:r>
            <a:r>
              <a:rPr lang="en-US" dirty="0" err="1">
                <a:latin typeface="Consolas" panose="020B0609020204030204" pitchFamily="49" charset="0"/>
              </a:rPr>
              <a:t>instance_count</a:t>
            </a:r>
            <a:r>
              <a:rPr lang="en-US" dirty="0" smtClean="0">
                <a:latin typeface="Consolas" panose="020B0609020204030204" pitchFamily="49" charset="0"/>
              </a:rPr>
              <a:t>_;    // Increases the count</a:t>
            </a:r>
            <a:endParaRPr lang="en-US" dirty="0">
              <a:latin typeface="Consolas" panose="020B0609020204030204" pitchFamily="49" charset="0"/>
            </a:endParaRPr>
          </a:p>
          <a:p>
            <a:pPr marL="800100" lvl="2" indent="0">
              <a:buNone/>
            </a:pPr>
            <a:r>
              <a:rPr lang="en-US" dirty="0">
                <a:latin typeface="Consolas" panose="020B0609020204030204" pitchFamily="49" charset="0"/>
              </a:rPr>
              <a:t>}</a:t>
            </a:r>
          </a:p>
        </p:txBody>
      </p:sp>
    </p:spTree>
    <p:extLst>
      <p:ext uri="{BB962C8B-B14F-4D97-AF65-F5344CB8AC3E}">
        <p14:creationId xmlns:p14="http://schemas.microsoft.com/office/powerpoint/2010/main" val="4289045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assignment operator</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We must define a new assignment operator that is called when performing an assignment:</a:t>
            </a:r>
            <a:endParaRPr lang="en-CA" dirty="0" smtClean="0"/>
          </a:p>
          <a:p>
            <a:pPr marL="800100" lvl="2" indent="0">
              <a:buNone/>
            </a:pPr>
            <a:r>
              <a:rPr lang="en-US" dirty="0">
                <a:latin typeface="Consolas" panose="020B0609020204030204" pitchFamily="49" charset="0"/>
              </a:rPr>
              <a:t>class Container {</a:t>
            </a:r>
          </a:p>
          <a:p>
            <a:pPr marL="800100" lvl="2" indent="0">
              <a:buNone/>
            </a:pPr>
            <a:r>
              <a:rPr lang="en-US" dirty="0">
                <a:latin typeface="Consolas" panose="020B0609020204030204" pitchFamily="49" charset="0"/>
              </a:rPr>
              <a:t>    public:</a:t>
            </a:r>
          </a:p>
          <a:p>
            <a:pPr marL="800100" lvl="2" indent="0">
              <a:buNone/>
            </a:pPr>
            <a:r>
              <a:rPr lang="en-US" dirty="0">
                <a:latin typeface="Consolas" panose="020B0609020204030204" pitchFamily="49" charset="0"/>
              </a:rPr>
              <a:t>        Container( double value );</a:t>
            </a:r>
          </a:p>
          <a:p>
            <a:pPr marL="800100" lvl="2" indent="0">
              <a:buNone/>
            </a:pPr>
            <a:r>
              <a:rPr lang="en-US" dirty="0" smtClean="0">
                <a:latin typeface="Consolas" panose="020B0609020204030204" pitchFamily="49" charset="0"/>
              </a:rPr>
              <a:t>        </a:t>
            </a:r>
            <a:r>
              <a:rPr lang="en-US" dirty="0">
                <a:latin typeface="Consolas" panose="020B0609020204030204" pitchFamily="49" charset="0"/>
              </a:rPr>
              <a:t>Container( </a:t>
            </a:r>
            <a:r>
              <a:rPr lang="en-US" dirty="0" smtClean="0">
                <a:latin typeface="Consolas" panose="020B0609020204030204" pitchFamily="49" charset="0"/>
              </a:rPr>
              <a:t>Container </a:t>
            </a:r>
            <a:r>
              <a:rPr lang="en-US" dirty="0" err="1" smtClean="0">
                <a:latin typeface="Consolas" panose="020B0609020204030204" pitchFamily="49" charset="0"/>
              </a:rPr>
              <a:t>const</a:t>
            </a:r>
            <a:r>
              <a:rPr lang="en-US" dirty="0" smtClean="0">
                <a:latin typeface="Consolas" panose="020B0609020204030204" pitchFamily="49" charset="0"/>
              </a:rPr>
              <a:t> &amp;original );</a:t>
            </a:r>
          </a:p>
          <a:p>
            <a:pPr marL="800100" lvl="2" indent="0">
              <a:buNone/>
            </a:pPr>
            <a:r>
              <a:rPr lang="en-US" b="1" dirty="0" smtClean="0">
                <a:solidFill>
                  <a:srgbClr val="FF0000"/>
                </a:solidFill>
                <a:latin typeface="Consolas" panose="020B0609020204030204" pitchFamily="49" charset="0"/>
              </a:rPr>
              <a:t>        Container &amp;operator=( </a:t>
            </a:r>
            <a:r>
              <a:rPr lang="en-US" b="1" dirty="0">
                <a:solidFill>
                  <a:srgbClr val="FF0000"/>
                </a:solidFill>
                <a:latin typeface="Consolas" panose="020B0609020204030204" pitchFamily="49" charset="0"/>
              </a:rPr>
              <a:t>Container </a:t>
            </a:r>
            <a:r>
              <a:rPr lang="en-US" b="1" dirty="0" err="1">
                <a:solidFill>
                  <a:srgbClr val="FF0000"/>
                </a:solidFill>
                <a:latin typeface="Consolas" panose="020B0609020204030204" pitchFamily="49" charset="0"/>
              </a:rPr>
              <a:t>const</a:t>
            </a:r>
            <a:r>
              <a:rPr lang="en-US" b="1" dirty="0">
                <a:solidFill>
                  <a:srgbClr val="FF0000"/>
                </a:solidFill>
                <a:latin typeface="Consolas" panose="020B0609020204030204" pitchFamily="49" charset="0"/>
              </a:rPr>
              <a:t> </a:t>
            </a:r>
            <a:r>
              <a:rPr lang="en-US" b="1" dirty="0" smtClean="0">
                <a:solidFill>
                  <a:srgbClr val="FF0000"/>
                </a:solidFill>
                <a:latin typeface="Consolas" panose="020B0609020204030204" pitchFamily="49" charset="0"/>
              </a:rPr>
              <a:t>&amp;</a:t>
            </a:r>
            <a:r>
              <a:rPr lang="en-US" b="1" dirty="0" err="1" smtClean="0">
                <a:solidFill>
                  <a:srgbClr val="FF0000"/>
                </a:solidFill>
                <a:latin typeface="Consolas" panose="020B0609020204030204" pitchFamily="49" charset="0"/>
              </a:rPr>
              <a:t>rhs</a:t>
            </a:r>
            <a:r>
              <a:rPr lang="en-US" b="1" dirty="0" smtClean="0">
                <a:solidFill>
                  <a:srgbClr val="FF0000"/>
                </a:solidFill>
                <a:latin typeface="Consolas" panose="020B0609020204030204" pitchFamily="49" charset="0"/>
              </a:rPr>
              <a:t> );</a:t>
            </a:r>
          </a:p>
          <a:p>
            <a:pPr marL="800100" lvl="2" indent="0">
              <a:buNone/>
            </a:pPr>
            <a:r>
              <a:rPr lang="en-US" dirty="0" smtClean="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::string </a:t>
            </a:r>
            <a:r>
              <a:rPr lang="en-US" dirty="0" err="1">
                <a:latin typeface="Consolas" panose="020B0609020204030204" pitchFamily="49" charset="0"/>
              </a:rPr>
              <a:t>to_string</a:t>
            </a:r>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instance_count</a:t>
            </a:r>
            <a:r>
              <a:rPr lang="en-US" dirty="0">
                <a:latin typeface="Consolas" panose="020B0609020204030204" pitchFamily="49" charset="0"/>
              </a:rPr>
              <a:t>();</a:t>
            </a:r>
          </a:p>
          <a:p>
            <a:pPr marL="800100" lvl="2" indent="0">
              <a:buNone/>
            </a:pPr>
            <a:r>
              <a:rPr lang="en-US" dirty="0">
                <a:latin typeface="Consolas" panose="020B0609020204030204" pitchFamily="49" charset="0"/>
              </a:rPr>
              <a:t>    private:</a:t>
            </a:r>
          </a:p>
          <a:p>
            <a:pPr marL="800100" lvl="2" indent="0">
              <a:buNone/>
            </a:pPr>
            <a:r>
              <a:rPr lang="en-US" dirty="0">
                <a:latin typeface="Consolas" panose="020B0609020204030204" pitchFamily="49" charset="0"/>
              </a:rPr>
              <a:t>        double value_;</a:t>
            </a:r>
          </a:p>
          <a:p>
            <a:pPr marL="800100" lvl="2"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id_;</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instance_count</a:t>
            </a:r>
            <a:r>
              <a:rPr lang="en-US" dirty="0">
                <a:latin typeface="Consolas" panose="020B0609020204030204" pitchFamily="49" charset="0"/>
              </a:rPr>
              <a:t>_;</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next_id</a:t>
            </a:r>
            <a:r>
              <a:rPr lang="en-US" dirty="0">
                <a:latin typeface="Consolas" panose="020B0609020204030204" pitchFamily="49" charset="0"/>
              </a:rPr>
              <a:t>_;</a:t>
            </a:r>
          </a:p>
          <a:p>
            <a:pPr marL="800100" lvl="2" indent="0">
              <a:buNone/>
            </a:pPr>
            <a:r>
              <a:rPr lang="en-US" dirty="0">
                <a:latin typeface="Consolas" panose="020B0609020204030204" pitchFamily="49" charset="0"/>
              </a:rPr>
              <a:t>};</a:t>
            </a:r>
          </a:p>
          <a:p>
            <a:pPr marL="1257300" lvl="3" indent="0">
              <a:buNone/>
            </a:pP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00204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assignment operator</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In this case, the assignment operator must:</a:t>
            </a:r>
          </a:p>
          <a:p>
            <a:pPr lvl="1"/>
            <a:r>
              <a:rPr lang="en-US" dirty="0" smtClean="0"/>
              <a:t>Leave the ID and instant count unchanged</a:t>
            </a:r>
          </a:p>
          <a:p>
            <a:pPr lvl="1"/>
            <a:r>
              <a:rPr lang="en-US" dirty="0" smtClean="0"/>
              <a:t>Copy over the value from the right hand side</a:t>
            </a:r>
          </a:p>
          <a:p>
            <a:pPr lvl="1"/>
            <a:r>
              <a:rPr lang="en-US" dirty="0" smtClean="0"/>
              <a:t>Return a reference to the object (i.e., return </a:t>
            </a:r>
            <a:r>
              <a:rPr lang="en-US" dirty="0" smtClean="0">
                <a:latin typeface="Consolas" panose="020B0609020204030204" pitchFamily="49" charset="0"/>
              </a:rPr>
              <a:t>*this</a:t>
            </a:r>
            <a:r>
              <a:rPr lang="en-US" dirty="0" smtClean="0"/>
              <a:t>)</a:t>
            </a:r>
          </a:p>
          <a:p>
            <a:pPr lvl="1"/>
            <a:endParaRPr lang="en-CA" dirty="0" smtClean="0"/>
          </a:p>
          <a:p>
            <a:pPr marL="800100" lvl="2" indent="0">
              <a:buNone/>
            </a:pPr>
            <a:r>
              <a:rPr lang="en-CA" dirty="0">
                <a:latin typeface="Consolas" panose="020B0609020204030204" pitchFamily="49" charset="0"/>
              </a:rPr>
              <a:t>Container &amp;Container::operator=( Container </a:t>
            </a:r>
            <a:r>
              <a:rPr lang="en-CA" dirty="0" err="1">
                <a:latin typeface="Consolas" panose="020B0609020204030204" pitchFamily="49" charset="0"/>
              </a:rPr>
              <a:t>const</a:t>
            </a:r>
            <a:r>
              <a:rPr lang="en-CA" dirty="0">
                <a:latin typeface="Consolas" panose="020B0609020204030204" pitchFamily="49" charset="0"/>
              </a:rPr>
              <a:t> &amp;</a:t>
            </a:r>
            <a:r>
              <a:rPr lang="en-CA" dirty="0" err="1">
                <a:latin typeface="Consolas" panose="020B0609020204030204" pitchFamily="49" charset="0"/>
              </a:rPr>
              <a:t>rhs</a:t>
            </a:r>
            <a:r>
              <a:rPr lang="en-CA" dirty="0">
                <a:latin typeface="Consolas" panose="020B0609020204030204" pitchFamily="49" charset="0"/>
              </a:rPr>
              <a:t> ) {</a:t>
            </a:r>
          </a:p>
          <a:p>
            <a:pPr marL="800100" lvl="2" indent="0">
              <a:buNone/>
            </a:pPr>
            <a:r>
              <a:rPr lang="en-US" dirty="0" smtClean="0">
                <a:latin typeface="Consolas" panose="020B0609020204030204" pitchFamily="49" charset="0"/>
              </a:rPr>
              <a:t>    // Copy the value and leave the ID and count unchanged</a:t>
            </a:r>
            <a:endParaRPr lang="en-CA" dirty="0" smtClean="0">
              <a:latin typeface="Consolas" panose="020B0609020204030204" pitchFamily="49" charset="0"/>
            </a:endParaRPr>
          </a:p>
          <a:p>
            <a:pPr marL="800100" lvl="2" indent="0">
              <a:buNone/>
            </a:pPr>
            <a:r>
              <a:rPr lang="en-CA" dirty="0" smtClean="0">
                <a:latin typeface="Consolas" panose="020B0609020204030204" pitchFamily="49" charset="0"/>
              </a:rPr>
              <a:t>    </a:t>
            </a:r>
            <a:r>
              <a:rPr lang="en-CA" dirty="0">
                <a:latin typeface="Consolas" panose="020B0609020204030204" pitchFamily="49" charset="0"/>
              </a:rPr>
              <a:t>value_ = </a:t>
            </a:r>
            <a:r>
              <a:rPr lang="en-CA" dirty="0" err="1">
                <a:latin typeface="Consolas" panose="020B0609020204030204" pitchFamily="49" charset="0"/>
              </a:rPr>
              <a:t>rhs.value</a:t>
            </a:r>
            <a:r>
              <a:rPr lang="en-CA" dirty="0">
                <a:latin typeface="Consolas" panose="020B0609020204030204" pitchFamily="49" charset="0"/>
              </a:rPr>
              <a:t>_;</a:t>
            </a:r>
          </a:p>
          <a:p>
            <a:pPr marL="800100" lvl="2" indent="0">
              <a:buNone/>
            </a:pPr>
            <a:endParaRPr lang="en-CA" dirty="0" smtClean="0">
              <a:latin typeface="Consolas" panose="020B0609020204030204" pitchFamily="49" charset="0"/>
            </a:endParaRPr>
          </a:p>
          <a:p>
            <a:pPr marL="800100" lvl="2" indent="0">
              <a:buNone/>
            </a:pPr>
            <a:r>
              <a:rPr lang="en-CA" dirty="0" smtClean="0">
                <a:latin typeface="Consolas" panose="020B0609020204030204" pitchFamily="49" charset="0"/>
              </a:rPr>
              <a:t>    </a:t>
            </a:r>
            <a:r>
              <a:rPr lang="en-CA" dirty="0">
                <a:latin typeface="Consolas" panose="020B0609020204030204" pitchFamily="49" charset="0"/>
              </a:rPr>
              <a:t>return *this;</a:t>
            </a:r>
          </a:p>
          <a:p>
            <a:pPr marL="800100" lvl="2" indent="0">
              <a:buNone/>
            </a:pPr>
            <a:r>
              <a:rPr lang="en-CA" dirty="0">
                <a:latin typeface="Consolas" panose="020B0609020204030204" pitchFamily="49" charset="0"/>
              </a:rPr>
              <a:t>}</a:t>
            </a:r>
          </a:p>
        </p:txBody>
      </p:sp>
    </p:spTree>
    <p:extLst>
      <p:ext uri="{BB962C8B-B14F-4D97-AF65-F5344CB8AC3E}">
        <p14:creationId xmlns:p14="http://schemas.microsoft.com/office/powerpoint/2010/main" val="1739368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destructor</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Whenever a object goes out of scope or is deleted, we must call a destructor:</a:t>
            </a:r>
            <a:endParaRPr lang="en-CA" dirty="0" smtClean="0"/>
          </a:p>
          <a:p>
            <a:pPr marL="800100" lvl="2" indent="0">
              <a:buNone/>
            </a:pPr>
            <a:r>
              <a:rPr lang="en-US" dirty="0">
                <a:latin typeface="Consolas" panose="020B0609020204030204" pitchFamily="49" charset="0"/>
              </a:rPr>
              <a:t>class Container {</a:t>
            </a:r>
          </a:p>
          <a:p>
            <a:pPr marL="800100" lvl="2" indent="0">
              <a:buNone/>
            </a:pPr>
            <a:r>
              <a:rPr lang="en-US" dirty="0">
                <a:latin typeface="Consolas" panose="020B0609020204030204" pitchFamily="49" charset="0"/>
              </a:rPr>
              <a:t>    public:</a:t>
            </a:r>
          </a:p>
          <a:p>
            <a:pPr marL="800100" lvl="2" indent="0">
              <a:buNone/>
            </a:pPr>
            <a:r>
              <a:rPr lang="en-US" dirty="0">
                <a:latin typeface="Consolas" panose="020B0609020204030204" pitchFamily="49" charset="0"/>
              </a:rPr>
              <a:t>        Container( double value );</a:t>
            </a:r>
          </a:p>
          <a:p>
            <a:pPr marL="800100" lvl="2" indent="0">
              <a:buNone/>
            </a:pPr>
            <a:r>
              <a:rPr lang="en-US" dirty="0" smtClean="0">
                <a:latin typeface="Consolas" panose="020B0609020204030204" pitchFamily="49" charset="0"/>
              </a:rPr>
              <a:t>        </a:t>
            </a:r>
            <a:r>
              <a:rPr lang="en-US" dirty="0">
                <a:latin typeface="Consolas" panose="020B0609020204030204" pitchFamily="49" charset="0"/>
              </a:rPr>
              <a:t>Container( </a:t>
            </a:r>
            <a:r>
              <a:rPr lang="en-US" dirty="0" smtClean="0">
                <a:latin typeface="Consolas" panose="020B0609020204030204" pitchFamily="49" charset="0"/>
              </a:rPr>
              <a:t>Container </a:t>
            </a:r>
            <a:r>
              <a:rPr lang="en-US" dirty="0" err="1" smtClean="0">
                <a:latin typeface="Consolas" panose="020B0609020204030204" pitchFamily="49" charset="0"/>
              </a:rPr>
              <a:t>const</a:t>
            </a:r>
            <a:r>
              <a:rPr lang="en-US" dirty="0" smtClean="0">
                <a:latin typeface="Consolas" panose="020B0609020204030204" pitchFamily="49" charset="0"/>
              </a:rPr>
              <a:t> &amp;original );</a:t>
            </a:r>
          </a:p>
          <a:p>
            <a:pPr marL="800100" lvl="2" indent="0">
              <a:buNone/>
            </a:pPr>
            <a:r>
              <a:rPr lang="en-US" dirty="0">
                <a:solidFill>
                  <a:srgbClr val="FF0000"/>
                </a:solidFill>
                <a:latin typeface="Consolas" panose="020B0609020204030204" pitchFamily="49" charset="0"/>
              </a:rPr>
              <a:t> </a:t>
            </a:r>
            <a:r>
              <a:rPr lang="en-US" dirty="0" smtClean="0">
                <a:solidFill>
                  <a:srgbClr val="FF0000"/>
                </a:solidFill>
                <a:latin typeface="Consolas" panose="020B0609020204030204" pitchFamily="49" charset="0"/>
              </a:rPr>
              <a:t>      ~Container();</a:t>
            </a:r>
          </a:p>
          <a:p>
            <a:pPr marL="800100" lvl="2" indent="0">
              <a:buNone/>
            </a:pPr>
            <a:r>
              <a:rPr lang="en-US" dirty="0" smtClean="0">
                <a:latin typeface="Consolas" panose="020B0609020204030204" pitchFamily="49" charset="0"/>
              </a:rPr>
              <a:t>        Container &amp;operator=( </a:t>
            </a:r>
            <a:r>
              <a:rPr lang="en-US" dirty="0">
                <a:latin typeface="Consolas" panose="020B0609020204030204" pitchFamily="49" charset="0"/>
              </a:rPr>
              <a:t>Container </a:t>
            </a:r>
            <a:r>
              <a:rPr lang="en-US" dirty="0" err="1">
                <a:latin typeface="Consolas" panose="020B0609020204030204" pitchFamily="49" charset="0"/>
              </a:rPr>
              <a:t>const</a:t>
            </a:r>
            <a:r>
              <a:rPr lang="en-US" dirty="0">
                <a:latin typeface="Consolas" panose="020B0609020204030204" pitchFamily="49" charset="0"/>
              </a:rPr>
              <a:t> </a:t>
            </a:r>
            <a:r>
              <a:rPr lang="en-US" dirty="0" smtClean="0">
                <a:latin typeface="Consolas" panose="020B0609020204030204" pitchFamily="49" charset="0"/>
              </a:rPr>
              <a:t>&amp;</a:t>
            </a:r>
            <a:r>
              <a:rPr lang="en-US" dirty="0" err="1" smtClean="0">
                <a:latin typeface="Consolas" panose="020B0609020204030204" pitchFamily="49" charset="0"/>
              </a:rPr>
              <a:t>rhs</a:t>
            </a:r>
            <a:r>
              <a:rPr lang="en-US" dirty="0" smtClean="0">
                <a:latin typeface="Consolas" panose="020B0609020204030204" pitchFamily="49" charset="0"/>
              </a:rPr>
              <a:t> );</a:t>
            </a:r>
          </a:p>
          <a:p>
            <a:pPr marL="800100" lvl="2" indent="0">
              <a:buNone/>
            </a:pPr>
            <a:r>
              <a:rPr lang="en-US" dirty="0" smtClean="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::string </a:t>
            </a:r>
            <a:r>
              <a:rPr lang="en-US" dirty="0" err="1">
                <a:latin typeface="Consolas" panose="020B0609020204030204" pitchFamily="49" charset="0"/>
              </a:rPr>
              <a:t>to_string</a:t>
            </a:r>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instance_count</a:t>
            </a:r>
            <a:r>
              <a:rPr lang="en-US" dirty="0">
                <a:latin typeface="Consolas" panose="020B0609020204030204" pitchFamily="49" charset="0"/>
              </a:rPr>
              <a:t>();</a:t>
            </a:r>
          </a:p>
          <a:p>
            <a:pPr marL="800100" lvl="2" indent="0">
              <a:buNone/>
            </a:pPr>
            <a:r>
              <a:rPr lang="en-US" dirty="0">
                <a:latin typeface="Consolas" panose="020B0609020204030204" pitchFamily="49" charset="0"/>
              </a:rPr>
              <a:t>    private:</a:t>
            </a:r>
          </a:p>
          <a:p>
            <a:pPr marL="800100" lvl="2" indent="0">
              <a:buNone/>
            </a:pPr>
            <a:r>
              <a:rPr lang="en-US" dirty="0">
                <a:latin typeface="Consolas" panose="020B0609020204030204" pitchFamily="49" charset="0"/>
              </a:rPr>
              <a:t>        double value_;</a:t>
            </a:r>
          </a:p>
          <a:p>
            <a:pPr marL="800100" lvl="2"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id_;</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instance_count</a:t>
            </a:r>
            <a:r>
              <a:rPr lang="en-US" dirty="0">
                <a:latin typeface="Consolas" panose="020B0609020204030204" pitchFamily="49" charset="0"/>
              </a:rPr>
              <a:t>_;</a:t>
            </a:r>
          </a:p>
          <a:p>
            <a:pPr marL="800100" lvl="2" indent="0">
              <a:buNone/>
            </a:pPr>
            <a:r>
              <a:rPr lang="en-US" dirty="0">
                <a:latin typeface="Consolas" panose="020B0609020204030204" pitchFamily="49" charset="0"/>
              </a:rPr>
              <a:t>        static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next_id</a:t>
            </a:r>
            <a:r>
              <a:rPr lang="en-US" dirty="0">
                <a:latin typeface="Consolas" panose="020B0609020204030204" pitchFamily="49" charset="0"/>
              </a:rPr>
              <a:t>_;</a:t>
            </a:r>
          </a:p>
          <a:p>
            <a:pPr marL="800100" lvl="2" indent="0">
              <a:buNone/>
            </a:pPr>
            <a:r>
              <a:rPr lang="en-US" dirty="0">
                <a:latin typeface="Consolas" panose="020B0609020204030204" pitchFamily="49" charset="0"/>
              </a:rPr>
              <a:t>};</a:t>
            </a:r>
          </a:p>
          <a:p>
            <a:pPr marL="1257300" lvl="3" indent="0">
              <a:buNone/>
            </a:pP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95508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destructor</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In this case, the destructor must:</a:t>
            </a:r>
          </a:p>
          <a:p>
            <a:pPr lvl="1"/>
            <a:r>
              <a:rPr lang="en-US" dirty="0" smtClean="0"/>
              <a:t>Decrease the instance count</a:t>
            </a:r>
          </a:p>
          <a:p>
            <a:pPr lvl="1"/>
            <a:endParaRPr lang="en-CA" dirty="0" smtClean="0"/>
          </a:p>
          <a:p>
            <a:pPr marL="800100" lvl="2" indent="0">
              <a:buNone/>
            </a:pPr>
            <a:r>
              <a:rPr lang="en-CA" dirty="0" smtClean="0">
                <a:latin typeface="Consolas" panose="020B0609020204030204" pitchFamily="49" charset="0"/>
              </a:rPr>
              <a:t>Container::~Container() </a:t>
            </a:r>
            <a:r>
              <a:rPr lang="en-CA" dirty="0">
                <a:latin typeface="Consolas" panose="020B0609020204030204" pitchFamily="49" charset="0"/>
              </a:rPr>
              <a:t>{</a:t>
            </a:r>
          </a:p>
          <a:p>
            <a:pPr marL="800100" lvl="2" indent="0">
              <a:buNone/>
            </a:pPr>
            <a:r>
              <a:rPr lang="en-CA" dirty="0">
                <a:latin typeface="Consolas" panose="020B0609020204030204" pitchFamily="49" charset="0"/>
              </a:rPr>
              <a:t>    </a:t>
            </a:r>
            <a:r>
              <a:rPr lang="en-CA" dirty="0" smtClean="0">
                <a:latin typeface="Consolas" panose="020B0609020204030204" pitchFamily="49" charset="0"/>
              </a:rPr>
              <a:t>--</a:t>
            </a:r>
            <a:r>
              <a:rPr lang="en-CA" dirty="0" err="1" smtClean="0">
                <a:latin typeface="Consolas" panose="020B0609020204030204" pitchFamily="49" charset="0"/>
              </a:rPr>
              <a:t>instance_count</a:t>
            </a:r>
            <a:r>
              <a:rPr lang="en-CA" dirty="0" smtClean="0">
                <a:latin typeface="Consolas" panose="020B0609020204030204" pitchFamily="49" charset="0"/>
              </a:rPr>
              <a:t>_;</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a:t>
            </a:r>
            <a:endParaRPr lang="en-CA" dirty="0">
              <a:latin typeface="Consolas" panose="020B0609020204030204" pitchFamily="49" charset="0"/>
            </a:endParaRPr>
          </a:p>
        </p:txBody>
      </p:sp>
    </p:spTree>
    <p:extLst>
      <p:ext uri="{BB962C8B-B14F-4D97-AF65-F5344CB8AC3E}">
        <p14:creationId xmlns:p14="http://schemas.microsoft.com/office/powerpoint/2010/main" val="121690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Correct behavior</a:t>
            </a:r>
            <a:endParaRPr lang="en-CA" dirty="0"/>
          </a:p>
        </p:txBody>
      </p:sp>
      <p:sp>
        <p:nvSpPr>
          <p:cNvPr id="3" name="Content Placeholder 2"/>
          <p:cNvSpPr>
            <a:spLocks noGrp="1"/>
          </p:cNvSpPr>
          <p:nvPr>
            <p:ph idx="1"/>
          </p:nvPr>
        </p:nvSpPr>
        <p:spPr/>
        <p:txBody>
          <a:bodyPr/>
          <a:lstStyle/>
          <a:p>
            <a:r>
              <a:rPr lang="en-CA" dirty="0" smtClean="0"/>
              <a:t>If we now execute the same code:</a:t>
            </a:r>
          </a:p>
          <a:p>
            <a:pPr marL="800100" lvl="2" indent="0">
              <a:buNone/>
            </a:pPr>
            <a:r>
              <a:rPr lang="en-US" sz="1300" dirty="0" err="1">
                <a:latin typeface="Consolas" panose="020B0609020204030204" pitchFamily="49" charset="0"/>
              </a:rPr>
              <a:t>int</a:t>
            </a:r>
            <a:r>
              <a:rPr lang="en-US" sz="1300" dirty="0">
                <a:latin typeface="Consolas" panose="020B0609020204030204" pitchFamily="49" charset="0"/>
              </a:rPr>
              <a:t> main() {</a:t>
            </a:r>
          </a:p>
          <a:p>
            <a:pPr marL="800100" lvl="2" indent="0">
              <a:buNone/>
            </a:pPr>
            <a:r>
              <a:rPr lang="en-US" sz="1300" dirty="0">
                <a:latin typeface="Consolas" panose="020B0609020204030204" pitchFamily="49" charset="0"/>
              </a:rPr>
              <a:t>    </a:t>
            </a:r>
            <a:r>
              <a:rPr lang="en-US" sz="1300" dirty="0" smtClean="0">
                <a:latin typeface="Consolas" panose="020B0609020204030204" pitchFamily="49" charset="0"/>
              </a:rPr>
              <a:t>Container </a:t>
            </a:r>
            <a:r>
              <a:rPr lang="en-US" sz="1300" dirty="0">
                <a:latin typeface="Consolas" panose="020B0609020204030204" pitchFamily="49" charset="0"/>
              </a:rPr>
              <a:t>a{32.5</a:t>
            </a:r>
            <a:r>
              <a:rPr lang="en-US" sz="1300" dirty="0" smtClean="0">
                <a:latin typeface="Consolas" panose="020B0609020204030204" pitchFamily="49" charset="0"/>
              </a:rPr>
              <a:t>};</a:t>
            </a:r>
          </a:p>
          <a:p>
            <a:pPr marL="800100" lvl="2" indent="0">
              <a:buNone/>
            </a:pPr>
            <a:r>
              <a:rPr lang="en-US" sz="1300" dirty="0" smtClean="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a.to_string</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endParaRPr lang="en-US" sz="1300" dirty="0" smtClean="0">
              <a:latin typeface="Consolas" panose="020B0609020204030204" pitchFamily="49" charset="0"/>
            </a:endParaRPr>
          </a:p>
          <a:p>
            <a:pPr marL="800100" lvl="2" indent="0">
              <a:buNone/>
            </a:pPr>
            <a:endParaRPr lang="en-US" sz="1300" dirty="0" smtClean="0">
              <a:latin typeface="Consolas" panose="020B0609020204030204" pitchFamily="49" charset="0"/>
            </a:endParaRPr>
          </a:p>
          <a:p>
            <a:pPr marL="800100" lvl="2" indent="0">
              <a:buNone/>
            </a:pPr>
            <a:r>
              <a:rPr lang="en-US" sz="1300" dirty="0" smtClean="0">
                <a:latin typeface="Consolas" panose="020B0609020204030204" pitchFamily="49" charset="0"/>
              </a:rPr>
              <a:t>    {</a:t>
            </a:r>
            <a:endParaRPr lang="en-US" sz="1300" dirty="0">
              <a:latin typeface="Consolas" panose="020B0609020204030204" pitchFamily="49" charset="0"/>
            </a:endParaRPr>
          </a:p>
          <a:p>
            <a:pPr marL="800100" lvl="2" indent="0">
              <a:buNone/>
            </a:pPr>
            <a:r>
              <a:rPr lang="en-US" sz="1300" dirty="0" smtClean="0">
                <a:latin typeface="Consolas" panose="020B0609020204030204" pitchFamily="49" charset="0"/>
              </a:rPr>
              <a:t>        </a:t>
            </a:r>
            <a:r>
              <a:rPr lang="en-US" sz="1300" dirty="0">
                <a:latin typeface="Consolas" panose="020B0609020204030204" pitchFamily="49" charset="0"/>
              </a:rPr>
              <a:t>Container b{a};</a:t>
            </a:r>
          </a:p>
          <a:p>
            <a:pPr marL="800100" lvl="2" indent="0">
              <a:buNone/>
            </a:pPr>
            <a:r>
              <a:rPr lang="en-US" sz="1300" dirty="0" smtClean="0">
                <a:latin typeface="Consolas" panose="020B0609020204030204" pitchFamily="49" charset="0"/>
              </a:rPr>
              <a:t>        </a:t>
            </a:r>
            <a:r>
              <a:rPr lang="en-US" sz="1300" dirty="0" err="1" smtClean="0">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b.to_string</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p>
          <a:p>
            <a:pPr marL="800100" lvl="2" indent="0">
              <a:buNone/>
            </a:pPr>
            <a:r>
              <a:rPr lang="en-US" sz="1300" dirty="0" smtClean="0">
                <a:latin typeface="Consolas" panose="020B0609020204030204" pitchFamily="49" charset="0"/>
              </a:rPr>
              <a:t>        </a:t>
            </a:r>
            <a:r>
              <a:rPr lang="en-US" sz="1300" dirty="0">
                <a:latin typeface="Consolas" panose="020B0609020204030204" pitchFamily="49" charset="0"/>
              </a:rPr>
              <a:t>Container c{75.2};</a:t>
            </a:r>
          </a:p>
          <a:p>
            <a:pPr marL="800100" lvl="2" indent="0">
              <a:buNone/>
            </a:pPr>
            <a:r>
              <a:rPr lang="en-US" sz="1300" dirty="0" smtClean="0">
                <a:latin typeface="Consolas" panose="020B0609020204030204" pitchFamily="49" charset="0"/>
              </a:rPr>
              <a:t>        </a:t>
            </a:r>
            <a:r>
              <a:rPr lang="en-US" sz="1300" dirty="0" err="1" smtClean="0">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c.to_string</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r>
              <a:rPr lang="en-US" sz="1300" dirty="0" smtClean="0">
                <a:latin typeface="Consolas" panose="020B0609020204030204" pitchFamily="49" charset="0"/>
              </a:rPr>
              <a:t> </a:t>
            </a: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c = a;</a:t>
            </a:r>
          </a:p>
          <a:p>
            <a:pPr marL="800100" lvl="2" indent="0">
              <a:buNone/>
            </a:pPr>
            <a:r>
              <a:rPr lang="en-US" sz="1300" dirty="0" smtClean="0">
                <a:latin typeface="Consolas" panose="020B0609020204030204" pitchFamily="49" charset="0"/>
              </a:rPr>
              <a:t>        </a:t>
            </a:r>
            <a:r>
              <a:rPr lang="en-US" sz="1300" dirty="0" err="1" smtClean="0">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c.to_string</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p>
          <a:p>
            <a:pPr marL="800100" lvl="2" indent="0">
              <a:buNone/>
            </a:pP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"Instance count: </a:t>
            </a:r>
            <a:r>
              <a:rPr lang="en-US" sz="1300" dirty="0" smtClean="0">
                <a:latin typeface="Consolas" panose="020B0609020204030204" pitchFamily="49" charset="0"/>
              </a:rPr>
              <a:t>" &lt;&lt; </a:t>
            </a:r>
            <a:r>
              <a:rPr lang="en-US" sz="1300" dirty="0">
                <a:latin typeface="Consolas" panose="020B0609020204030204" pitchFamily="49" charset="0"/>
              </a:rPr>
              <a:t>Container::</a:t>
            </a:r>
            <a:r>
              <a:rPr lang="en-US" sz="1300" dirty="0" err="1">
                <a:latin typeface="Consolas" panose="020B0609020204030204" pitchFamily="49" charset="0"/>
              </a:rPr>
              <a:t>instance_count</a:t>
            </a:r>
            <a:r>
              <a:rPr lang="en-US" sz="1300" dirty="0" smtClean="0">
                <a:latin typeface="Consolas" panose="020B0609020204030204" pitchFamily="49" charset="0"/>
              </a:rPr>
              <a:t>()</a:t>
            </a:r>
          </a:p>
          <a:p>
            <a:pPr marL="800100" lvl="2" indent="0">
              <a:buNone/>
            </a:pPr>
            <a:r>
              <a:rPr lang="en-US" sz="1300" dirty="0">
                <a:latin typeface="Consolas" panose="020B0609020204030204" pitchFamily="49" charset="0"/>
              </a:rPr>
              <a:t> </a:t>
            </a:r>
            <a:r>
              <a:rPr lang="en-US" sz="1300" dirty="0" smtClean="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smtClean="0">
                <a:latin typeface="Consolas" panose="020B0609020204030204" pitchFamily="49" charset="0"/>
              </a:rPr>
              <a:t>;</a:t>
            </a:r>
          </a:p>
          <a:p>
            <a:pPr marL="800100" lvl="2" indent="0">
              <a:buNone/>
            </a:pPr>
            <a:r>
              <a:rPr lang="en-US" sz="1300" dirty="0">
                <a:latin typeface="Consolas" panose="020B0609020204030204" pitchFamily="49" charset="0"/>
              </a:rPr>
              <a:t> </a:t>
            </a:r>
            <a:r>
              <a:rPr lang="en-US" sz="1300" dirty="0" smtClean="0">
                <a:latin typeface="Consolas" panose="020B0609020204030204" pitchFamily="49" charset="0"/>
              </a:rPr>
              <a:t>   }</a:t>
            </a:r>
          </a:p>
          <a:p>
            <a:pPr marL="800100" lvl="2" indent="0">
              <a:buNone/>
            </a:pPr>
            <a:endParaRPr lang="en-US" sz="1300" dirty="0">
              <a:latin typeface="Consolas" panose="020B0609020204030204" pitchFamily="49" charset="0"/>
            </a:endParaRPr>
          </a:p>
          <a:p>
            <a:pPr marL="800100" lvl="2" indent="0">
              <a:buNone/>
            </a:pPr>
            <a:r>
              <a:rPr lang="en-US" sz="1300" dirty="0" smtClean="0">
                <a:latin typeface="Consolas" panose="020B0609020204030204" pitchFamily="49" charset="0"/>
              </a:rPr>
              <a:t>    </a:t>
            </a:r>
            <a:r>
              <a:rPr lang="en-US" sz="1300" dirty="0" err="1" smtClean="0">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"Instance count: " &lt;&lt; Container::</a:t>
            </a:r>
            <a:r>
              <a:rPr lang="en-US" sz="1300" dirty="0" err="1">
                <a:latin typeface="Consolas" panose="020B0609020204030204" pitchFamily="49" charset="0"/>
              </a:rPr>
              <a:t>instance_count</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r>
              <a:rPr lang="en-US" sz="1300" dirty="0" smtClean="0">
                <a:latin typeface="Consolas" panose="020B0609020204030204" pitchFamily="49" charset="0"/>
              </a:rPr>
              <a:t>     </a:t>
            </a:r>
            <a:endParaRPr lang="en-US" sz="1300" dirty="0">
              <a:latin typeface="Consolas" panose="020B0609020204030204" pitchFamily="49" charset="0"/>
            </a:endParaRPr>
          </a:p>
          <a:p>
            <a:pPr marL="800100" lvl="2" indent="0">
              <a:buNone/>
            </a:pPr>
            <a:endParaRPr lang="en-US" sz="1300" dirty="0" smtClean="0">
              <a:latin typeface="Consolas" panose="020B0609020204030204" pitchFamily="49" charset="0"/>
            </a:endParaRPr>
          </a:p>
          <a:p>
            <a:pPr marL="800100" lvl="2" indent="0">
              <a:buNone/>
            </a:pPr>
            <a:r>
              <a:rPr lang="en-US" sz="1300" dirty="0" smtClean="0">
                <a:latin typeface="Consolas" panose="020B0609020204030204" pitchFamily="49" charset="0"/>
              </a:rPr>
              <a:t>    </a:t>
            </a:r>
            <a:r>
              <a:rPr lang="en-US" sz="1300" dirty="0">
                <a:latin typeface="Consolas" panose="020B0609020204030204" pitchFamily="49" charset="0"/>
              </a:rPr>
              <a:t>return 0;</a:t>
            </a:r>
          </a:p>
          <a:p>
            <a:pPr marL="800100" lvl="2" indent="0">
              <a:buNone/>
            </a:pPr>
            <a:r>
              <a:rPr lang="en-US" sz="1300" dirty="0">
                <a:latin typeface="Consolas" panose="020B0609020204030204" pitchFamily="49" charset="0"/>
              </a:rPr>
              <a:t>}</a:t>
            </a:r>
          </a:p>
        </p:txBody>
      </p:sp>
      <p:sp>
        <p:nvSpPr>
          <p:cNvPr id="4" name="TextBox 3"/>
          <p:cNvSpPr txBox="1"/>
          <p:nvPr/>
        </p:nvSpPr>
        <p:spPr>
          <a:xfrm>
            <a:off x="5652120" y="1616357"/>
            <a:ext cx="2829621" cy="1923604"/>
          </a:xfrm>
          <a:prstGeom prst="rect">
            <a:avLst/>
          </a:prstGeom>
          <a:noFill/>
        </p:spPr>
        <p:txBody>
          <a:bodyPr wrap="none" rtlCol="0">
            <a:spAutoFit/>
          </a:bodyPr>
          <a:lstStyle/>
          <a:p>
            <a:r>
              <a:rPr lang="en-US" sz="1700" dirty="0" smtClean="0">
                <a:solidFill>
                  <a:srgbClr val="0070C0"/>
                </a:solidFill>
                <a:latin typeface="Georgia" panose="02040502050405020303" pitchFamily="18" charset="0"/>
              </a:rPr>
              <a:t>Output:</a:t>
            </a:r>
            <a:endParaRPr lang="en-CA" sz="1700" dirty="0" smtClean="0">
              <a:solidFill>
                <a:srgbClr val="0070C0"/>
              </a:solidFill>
              <a:latin typeface="Georgia" panose="02040502050405020303" pitchFamily="18" charset="0"/>
            </a:endParaRPr>
          </a:p>
          <a:p>
            <a:r>
              <a:rPr lang="en-CA" sz="1700" dirty="0">
                <a:solidFill>
                  <a:srgbClr val="0070C0"/>
                </a:solidFill>
                <a:latin typeface="Consolas" panose="020B0609020204030204" pitchFamily="49" charset="0"/>
              </a:rPr>
              <a:t> </a:t>
            </a:r>
            <a:r>
              <a:rPr lang="en-CA" sz="1700" dirty="0" smtClean="0">
                <a:solidFill>
                  <a:srgbClr val="0070C0"/>
                </a:solidFill>
                <a:latin typeface="Consolas" panose="020B0609020204030204" pitchFamily="49" charset="0"/>
              </a:rPr>
              <a:t>  20000000</a:t>
            </a:r>
            <a:r>
              <a:rPr lang="en-CA" sz="1700" dirty="0">
                <a:solidFill>
                  <a:srgbClr val="0070C0"/>
                </a:solidFill>
                <a:latin typeface="Consolas" panose="020B0609020204030204" pitchFamily="49" charset="0"/>
              </a:rPr>
              <a:t>: 32.500000</a:t>
            </a:r>
          </a:p>
          <a:p>
            <a:r>
              <a:rPr lang="en-CA" sz="1700" dirty="0">
                <a:solidFill>
                  <a:srgbClr val="0070C0"/>
                </a:solidFill>
                <a:latin typeface="Consolas" panose="020B0609020204030204" pitchFamily="49" charset="0"/>
              </a:rPr>
              <a:t>   20000001: </a:t>
            </a:r>
            <a:r>
              <a:rPr lang="en-CA" sz="1700" dirty="0" smtClean="0">
                <a:solidFill>
                  <a:srgbClr val="0070C0"/>
                </a:solidFill>
                <a:latin typeface="Consolas" panose="020B0609020204030204" pitchFamily="49" charset="0"/>
              </a:rPr>
              <a:t>32.500000</a:t>
            </a:r>
          </a:p>
          <a:p>
            <a:r>
              <a:rPr lang="en-CA" sz="1700" dirty="0">
                <a:solidFill>
                  <a:srgbClr val="0070C0"/>
                </a:solidFill>
                <a:latin typeface="Consolas" panose="020B0609020204030204" pitchFamily="49" charset="0"/>
              </a:rPr>
              <a:t> </a:t>
            </a:r>
            <a:r>
              <a:rPr lang="en-US" sz="1700" dirty="0" smtClean="0">
                <a:solidFill>
                  <a:srgbClr val="0070C0"/>
                </a:solidFill>
                <a:latin typeface="Consolas" panose="020B0609020204030204" pitchFamily="49" charset="0"/>
              </a:rPr>
              <a:t>  </a:t>
            </a:r>
            <a:r>
              <a:rPr lang="en-US" sz="1700" dirty="0">
                <a:solidFill>
                  <a:srgbClr val="0070C0"/>
                </a:solidFill>
                <a:latin typeface="Consolas" panose="020B0609020204030204" pitchFamily="49" charset="0"/>
              </a:rPr>
              <a:t>20000002: 75.200000</a:t>
            </a:r>
            <a:endParaRPr lang="en-CA" sz="1700" dirty="0" smtClean="0">
              <a:solidFill>
                <a:srgbClr val="0070C0"/>
              </a:solidFill>
              <a:latin typeface="Consolas" panose="020B0609020204030204" pitchFamily="49" charset="0"/>
            </a:endParaRPr>
          </a:p>
          <a:p>
            <a:r>
              <a:rPr lang="en-CA" sz="1700" dirty="0" smtClean="0">
                <a:solidFill>
                  <a:srgbClr val="0070C0"/>
                </a:solidFill>
                <a:latin typeface="Consolas" panose="020B0609020204030204" pitchFamily="49" charset="0"/>
              </a:rPr>
              <a:t>   20000002: </a:t>
            </a:r>
            <a:r>
              <a:rPr lang="en-CA" sz="1700" dirty="0">
                <a:solidFill>
                  <a:srgbClr val="0070C0"/>
                </a:solidFill>
                <a:latin typeface="Consolas" panose="020B0609020204030204" pitchFamily="49" charset="0"/>
              </a:rPr>
              <a:t>32.500000</a:t>
            </a:r>
          </a:p>
          <a:p>
            <a:r>
              <a:rPr lang="en-CA" sz="1700" dirty="0" smtClean="0">
                <a:solidFill>
                  <a:srgbClr val="0070C0"/>
                </a:solidFill>
                <a:latin typeface="Consolas" panose="020B0609020204030204" pitchFamily="49" charset="0"/>
              </a:rPr>
              <a:t>   Instance </a:t>
            </a:r>
            <a:r>
              <a:rPr lang="en-CA" sz="1700" dirty="0">
                <a:solidFill>
                  <a:srgbClr val="0070C0"/>
                </a:solidFill>
                <a:latin typeface="Consolas" panose="020B0609020204030204" pitchFamily="49" charset="0"/>
              </a:rPr>
              <a:t>count: </a:t>
            </a:r>
            <a:r>
              <a:rPr lang="en-CA" sz="1700" dirty="0" smtClean="0">
                <a:solidFill>
                  <a:srgbClr val="0070C0"/>
                </a:solidFill>
                <a:latin typeface="Consolas" panose="020B0609020204030204" pitchFamily="49" charset="0"/>
              </a:rPr>
              <a:t>3</a:t>
            </a:r>
          </a:p>
          <a:p>
            <a:r>
              <a:rPr lang="en-CA" sz="1700" dirty="0" smtClean="0">
                <a:solidFill>
                  <a:srgbClr val="0070C0"/>
                </a:solidFill>
                <a:latin typeface="Consolas" panose="020B0609020204030204" pitchFamily="49" charset="0"/>
              </a:rPr>
              <a:t>   </a:t>
            </a:r>
            <a:r>
              <a:rPr lang="en-CA" sz="1700" dirty="0">
                <a:solidFill>
                  <a:srgbClr val="0070C0"/>
                </a:solidFill>
                <a:latin typeface="Consolas" panose="020B0609020204030204" pitchFamily="49" charset="0"/>
              </a:rPr>
              <a:t>Instance count: </a:t>
            </a:r>
            <a:r>
              <a:rPr lang="en-CA" sz="1700" dirty="0" smtClean="0">
                <a:solidFill>
                  <a:srgbClr val="0070C0"/>
                </a:solidFill>
                <a:latin typeface="Consolas" panose="020B0609020204030204" pitchFamily="49" charset="0"/>
              </a:rPr>
              <a:t>1</a:t>
            </a:r>
            <a:endParaRPr lang="en-CA" sz="17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7209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CA" dirty="0"/>
          </a:p>
        </p:txBody>
      </p:sp>
      <p:sp>
        <p:nvSpPr>
          <p:cNvPr id="3" name="Content Placeholder 2"/>
          <p:cNvSpPr>
            <a:spLocks noGrp="1"/>
          </p:cNvSpPr>
          <p:nvPr>
            <p:ph idx="1"/>
          </p:nvPr>
        </p:nvSpPr>
        <p:spPr/>
        <p:txBody>
          <a:bodyPr/>
          <a:lstStyle/>
          <a:p>
            <a:r>
              <a:rPr lang="en-CA" dirty="0" smtClean="0"/>
              <a:t>The copy constructor’s argument is always </a:t>
            </a:r>
            <a:r>
              <a:rPr lang="en-US" dirty="0" smtClean="0"/>
              <a:t>an instance of the class passed by constant reference:</a:t>
            </a:r>
            <a:endParaRPr lang="en-CA" dirty="0" smtClean="0"/>
          </a:p>
          <a:p>
            <a:pPr marL="1257300" lvl="3" indent="0">
              <a:buNone/>
            </a:pPr>
            <a:r>
              <a:rPr lang="en-US" sz="1800" dirty="0" err="1" smtClean="0">
                <a:solidFill>
                  <a:prstClr val="black"/>
                </a:solidFill>
                <a:latin typeface="Consolas" panose="020B0609020204030204" pitchFamily="49" charset="0"/>
              </a:rPr>
              <a:t>Class_name</a:t>
            </a:r>
            <a:r>
              <a:rPr lang="en-US" sz="1800" dirty="0" smtClean="0">
                <a:solidFill>
                  <a:prstClr val="black"/>
                </a:solidFill>
                <a:latin typeface="Consolas" panose="020B0609020204030204" pitchFamily="49" charset="0"/>
              </a:rPr>
              <a:t>( </a:t>
            </a:r>
            <a:r>
              <a:rPr lang="en-US" sz="1800" dirty="0" err="1" smtClean="0">
                <a:solidFill>
                  <a:prstClr val="black"/>
                </a:solidFill>
                <a:latin typeface="Consolas" panose="020B0609020204030204" pitchFamily="49" charset="0"/>
              </a:rPr>
              <a:t>Class_name</a:t>
            </a:r>
            <a:r>
              <a:rPr lang="en-US" sz="1800" dirty="0" smtClean="0">
                <a:solidFill>
                  <a:prstClr val="black"/>
                </a:solidFill>
                <a:latin typeface="Consolas" panose="020B0609020204030204" pitchFamily="49" charset="0"/>
              </a:rPr>
              <a:t> </a:t>
            </a:r>
            <a:r>
              <a:rPr lang="en-US" sz="1800" dirty="0" err="1" smtClean="0">
                <a:solidFill>
                  <a:prstClr val="black"/>
                </a:solidFill>
                <a:latin typeface="Consolas" panose="020B0609020204030204" pitchFamily="49" charset="0"/>
              </a:rPr>
              <a:t>const</a:t>
            </a:r>
            <a:r>
              <a:rPr lang="en-US" sz="1800" dirty="0" smtClean="0">
                <a:solidFill>
                  <a:prstClr val="black"/>
                </a:solidFill>
                <a:latin typeface="Consolas" panose="020B0609020204030204" pitchFamily="49" charset="0"/>
              </a:rPr>
              <a:t> &amp;original );</a:t>
            </a:r>
            <a:endParaRPr lang="en-CA" sz="1800" dirty="0" smtClean="0">
              <a:solidFill>
                <a:prstClr val="black"/>
              </a:solidFill>
              <a:latin typeface="Consolas" panose="020B0609020204030204" pitchFamily="49" charset="0"/>
            </a:endParaRPr>
          </a:p>
          <a:p>
            <a:pPr marL="1257300" lvl="3" indent="0">
              <a:buNone/>
            </a:pPr>
            <a:endParaRPr lang="en-CA" sz="1800" dirty="0" smtClean="0">
              <a:latin typeface="Consolas" panose="020B0609020204030204" pitchFamily="49" charset="0"/>
              <a:cs typeface="Consolas" panose="020B0609020204030204" pitchFamily="49" charset="0"/>
            </a:endParaRPr>
          </a:p>
          <a:p>
            <a:r>
              <a:rPr lang="en-CA" dirty="0"/>
              <a:t>The </a:t>
            </a:r>
            <a:r>
              <a:rPr lang="en-CA" dirty="0" smtClean="0"/>
              <a:t>assignment operator’s </a:t>
            </a:r>
            <a:r>
              <a:rPr lang="en-CA" dirty="0"/>
              <a:t>argument is always </a:t>
            </a:r>
            <a:r>
              <a:rPr lang="en-US" dirty="0"/>
              <a:t>an instance of the class passed by constant </a:t>
            </a:r>
            <a:r>
              <a:rPr lang="en-US" dirty="0" smtClean="0"/>
              <a:t>reference and it returns </a:t>
            </a:r>
            <a:r>
              <a:rPr lang="en-US" dirty="0" smtClean="0">
                <a:latin typeface="Consolas" panose="020B0609020204030204" pitchFamily="49" charset="0"/>
              </a:rPr>
              <a:t>*this</a:t>
            </a:r>
            <a:r>
              <a:rPr lang="en-US" dirty="0" smtClean="0"/>
              <a:t>:</a:t>
            </a:r>
            <a:endParaRPr lang="en-CA" dirty="0"/>
          </a:p>
          <a:p>
            <a:pPr marL="1257300" lvl="3" indent="0">
              <a:buNone/>
            </a:pPr>
            <a:r>
              <a:rPr lang="en-US" sz="1800" dirty="0" err="1" smtClean="0">
                <a:solidFill>
                  <a:prstClr val="black"/>
                </a:solidFill>
                <a:latin typeface="Consolas" panose="020B0609020204030204" pitchFamily="49" charset="0"/>
              </a:rPr>
              <a:t>Class_name</a:t>
            </a:r>
            <a:r>
              <a:rPr lang="en-US" sz="1800" dirty="0" smtClean="0">
                <a:solidFill>
                  <a:prstClr val="black"/>
                </a:solidFill>
                <a:latin typeface="Consolas" panose="020B0609020204030204" pitchFamily="49" charset="0"/>
              </a:rPr>
              <a:t> &amp;operator=( </a:t>
            </a:r>
            <a:r>
              <a:rPr lang="en-US" sz="1800" dirty="0" err="1">
                <a:solidFill>
                  <a:prstClr val="black"/>
                </a:solidFill>
                <a:latin typeface="Consolas" panose="020B0609020204030204" pitchFamily="49" charset="0"/>
              </a:rPr>
              <a:t>Class_name</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const</a:t>
            </a:r>
            <a:r>
              <a:rPr lang="en-US" sz="1800" dirty="0">
                <a:solidFill>
                  <a:prstClr val="black"/>
                </a:solidFill>
                <a:latin typeface="Consolas" panose="020B0609020204030204" pitchFamily="49" charset="0"/>
              </a:rPr>
              <a:t> </a:t>
            </a:r>
            <a:r>
              <a:rPr lang="en-US" sz="1800" dirty="0" smtClean="0">
                <a:solidFill>
                  <a:prstClr val="black"/>
                </a:solidFill>
                <a:latin typeface="Consolas" panose="020B0609020204030204" pitchFamily="49" charset="0"/>
              </a:rPr>
              <a:t>&amp;</a:t>
            </a:r>
            <a:r>
              <a:rPr lang="en-US" sz="1800" dirty="0" err="1" smtClean="0">
                <a:solidFill>
                  <a:prstClr val="black"/>
                </a:solidFill>
                <a:latin typeface="Consolas" panose="020B0609020204030204" pitchFamily="49" charset="0"/>
              </a:rPr>
              <a:t>rhs</a:t>
            </a:r>
            <a:r>
              <a:rPr lang="en-US" sz="1800" dirty="0" smtClean="0">
                <a:solidFill>
                  <a:prstClr val="black"/>
                </a:solidFill>
                <a:latin typeface="Consolas" panose="020B0609020204030204" pitchFamily="49" charset="0"/>
              </a:rPr>
              <a:t> </a:t>
            </a:r>
            <a:r>
              <a:rPr lang="en-US" sz="1800" dirty="0">
                <a:solidFill>
                  <a:prstClr val="black"/>
                </a:solidFill>
                <a:latin typeface="Consolas" panose="020B0609020204030204" pitchFamily="49" charset="0"/>
              </a:rPr>
              <a:t>);</a:t>
            </a:r>
            <a:endParaRPr lang="en-CA" sz="1800" dirty="0">
              <a:solidFill>
                <a:prstClr val="black"/>
              </a:solidFill>
              <a:latin typeface="Consolas" panose="020B0609020204030204" pitchFamily="49" charset="0"/>
            </a:endParaRPr>
          </a:p>
          <a:p>
            <a:pPr marL="1257300" lvl="3" indent="0">
              <a:buNone/>
            </a:pPr>
            <a:endParaRPr lang="en-CA" sz="1800" dirty="0">
              <a:latin typeface="Consolas" panose="020B0609020204030204" pitchFamily="49" charset="0"/>
              <a:cs typeface="Consolas" panose="020B0609020204030204" pitchFamily="49" charset="0"/>
            </a:endParaRPr>
          </a:p>
          <a:p>
            <a:r>
              <a:rPr lang="en-US" dirty="0" smtClean="0"/>
              <a:t>The destructor is always the class name with a </a:t>
            </a:r>
            <a:r>
              <a:rPr lang="en-US" dirty="0" smtClean="0">
                <a:latin typeface="Consolas" panose="020B0609020204030204" pitchFamily="49" charset="0"/>
              </a:rPr>
              <a:t>~</a:t>
            </a:r>
            <a:r>
              <a:rPr lang="en-US" dirty="0" smtClean="0"/>
              <a:t> and it never takes any arguments:</a:t>
            </a:r>
            <a:endParaRPr lang="en-CA" dirty="0"/>
          </a:p>
          <a:p>
            <a:pPr marL="1257300" lvl="3" indent="0">
              <a:buNone/>
            </a:pPr>
            <a:r>
              <a:rPr lang="en-US" sz="1800" dirty="0" smtClean="0">
                <a:solidFill>
                  <a:prstClr val="black"/>
                </a:solidFill>
                <a:latin typeface="Consolas" panose="020B0609020204030204" pitchFamily="49" charset="0"/>
              </a:rPr>
              <a:t>~</a:t>
            </a:r>
            <a:r>
              <a:rPr lang="en-US" sz="1800" dirty="0" err="1" smtClean="0">
                <a:solidFill>
                  <a:prstClr val="black"/>
                </a:solidFill>
                <a:latin typeface="Consolas" panose="020B0609020204030204" pitchFamily="49" charset="0"/>
              </a:rPr>
              <a:t>Class_name</a:t>
            </a:r>
            <a:r>
              <a:rPr lang="en-US" sz="1800" dirty="0" smtClean="0">
                <a:solidFill>
                  <a:prstClr val="black"/>
                </a:solidFill>
                <a:latin typeface="Consolas" panose="020B0609020204030204" pitchFamily="49" charset="0"/>
              </a:rPr>
              <a:t>();</a:t>
            </a:r>
            <a:endParaRPr lang="en-CA" sz="1800" dirty="0">
              <a:solidFill>
                <a:prstClr val="black"/>
              </a:solidFill>
              <a:latin typeface="Consolas" panose="020B0609020204030204" pitchFamily="49" charset="0"/>
            </a:endParaRPr>
          </a:p>
          <a:p>
            <a:pPr marL="1257300" lvl="3" indent="0">
              <a:buNone/>
            </a:pPr>
            <a:endParaRPr lang="en-CA" sz="2000" dirty="0">
              <a:latin typeface="Consolas" panose="020B0609020204030204" pitchFamily="49" charset="0"/>
              <a:cs typeface="Consolas" panose="020B0609020204030204" pitchFamily="49" charset="0"/>
            </a:endParaRPr>
          </a:p>
          <a:p>
            <a:pPr lvl="1"/>
            <a:endParaRPr lang="en-CA" dirty="0"/>
          </a:p>
          <a:p>
            <a:pPr lvl="1"/>
            <a:endParaRPr lang="en-CA" dirty="0" smtClean="0"/>
          </a:p>
        </p:txBody>
      </p:sp>
    </p:spTree>
    <p:extLst>
      <p:ext uri="{BB962C8B-B14F-4D97-AF65-F5344CB8AC3E}">
        <p14:creationId xmlns:p14="http://schemas.microsoft.com/office/powerpoint/2010/main" val="4007878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Looking ahead</a:t>
            </a:r>
            <a:endParaRPr lang="en-CA" dirty="0"/>
          </a:p>
        </p:txBody>
      </p:sp>
      <p:sp>
        <p:nvSpPr>
          <p:cNvPr id="3" name="Content Placeholder 2"/>
          <p:cNvSpPr>
            <a:spLocks noGrp="1"/>
          </p:cNvSpPr>
          <p:nvPr>
            <p:ph idx="1"/>
          </p:nvPr>
        </p:nvSpPr>
        <p:spPr/>
        <p:txBody>
          <a:bodyPr/>
          <a:lstStyle/>
          <a:p>
            <a:r>
              <a:rPr lang="en-CA" dirty="0" smtClean="0"/>
              <a:t>Next, we will look at two classes that require all of the functionality described here and where the default behavior would be wrong:</a:t>
            </a:r>
          </a:p>
          <a:p>
            <a:pPr lvl="1"/>
            <a:r>
              <a:rPr lang="en-US" dirty="0" smtClean="0"/>
              <a:t>An array class</a:t>
            </a:r>
          </a:p>
          <a:p>
            <a:pPr lvl="1"/>
            <a:r>
              <a:rPr lang="en-US" dirty="0" smtClean="0"/>
              <a:t>A linked list class</a:t>
            </a:r>
            <a:endParaRPr lang="en-CA" dirty="0" smtClean="0"/>
          </a:p>
        </p:txBody>
      </p:sp>
    </p:spTree>
    <p:extLst>
      <p:ext uri="{BB962C8B-B14F-4D97-AF65-F5344CB8AC3E}">
        <p14:creationId xmlns:p14="http://schemas.microsoft.com/office/powerpoint/2010/main" val="1406461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classes can be used to hide member variables</a:t>
            </a:r>
            <a:endParaRPr lang="en-CA" dirty="0"/>
          </a:p>
          <a:p>
            <a:pPr lvl="1"/>
            <a:r>
              <a:rPr lang="en-CA" dirty="0" smtClean="0"/>
              <a:t>Know that one or constructors can be used to initialize member variables</a:t>
            </a:r>
          </a:p>
          <a:p>
            <a:pPr lvl="2"/>
            <a:r>
              <a:rPr lang="en-CA" dirty="0" smtClean="0"/>
              <a:t>Like functions, they can have different arguments</a:t>
            </a:r>
          </a:p>
          <a:p>
            <a:pPr lvl="2"/>
            <a:r>
              <a:rPr lang="en-CA" dirty="0" smtClean="0"/>
              <a:t>They are called either during variable declaration or during calls to the </a:t>
            </a:r>
            <a:r>
              <a:rPr lang="en-CA" dirty="0" smtClean="0">
                <a:latin typeface="Consolas" panose="020B0609020204030204" pitchFamily="49" charset="0"/>
                <a:cs typeface="Consolas" panose="020B0609020204030204" pitchFamily="49" charset="0"/>
              </a:rPr>
              <a:t>new </a:t>
            </a:r>
            <a:r>
              <a:rPr lang="en-CA" dirty="0" smtClean="0"/>
              <a:t>operator</a:t>
            </a:r>
          </a:p>
          <a:p>
            <a:pPr lvl="1"/>
            <a:r>
              <a:rPr lang="en-CA" dirty="0" smtClean="0"/>
              <a:t>Know that a destructor can be defined to clean up after an object is deallocated</a:t>
            </a:r>
          </a:p>
          <a:p>
            <a:pPr lvl="2"/>
            <a:r>
              <a:rPr lang="en-CA" dirty="0" smtClean="0"/>
              <a:t>They are called either when a variable goes out of scope or during calls to the </a:t>
            </a:r>
            <a:r>
              <a:rPr lang="en-CA" dirty="0" smtClean="0">
                <a:latin typeface="Consolas" panose="020B0609020204030204" pitchFamily="49" charset="0"/>
                <a:cs typeface="Consolas" panose="020B0609020204030204" pitchFamily="49" charset="0"/>
              </a:rPr>
              <a:t>delete</a:t>
            </a:r>
            <a:r>
              <a:rPr lang="en-CA" dirty="0" smtClean="0"/>
              <a:t> operator</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problems with the default behavior of copying or assigning of objects</a:t>
            </a:r>
          </a:p>
          <a:p>
            <a:pPr lvl="1"/>
            <a:r>
              <a:rPr lang="en-CA" dirty="0" smtClean="0"/>
              <a:t>See that in addition to initialization, we may require clean-up</a:t>
            </a:r>
          </a:p>
          <a:p>
            <a:pPr lvl="1"/>
            <a:r>
              <a:rPr lang="en-US" dirty="0" smtClean="0"/>
              <a:t>Introduce the</a:t>
            </a:r>
          </a:p>
          <a:p>
            <a:pPr lvl="2"/>
            <a:r>
              <a:rPr lang="en-US" dirty="0" smtClean="0"/>
              <a:t>Copy constructor</a:t>
            </a:r>
          </a:p>
          <a:p>
            <a:pPr lvl="2"/>
            <a:r>
              <a:rPr lang="en-US" dirty="0" smtClean="0"/>
              <a:t>Assignment operator</a:t>
            </a:r>
          </a:p>
          <a:p>
            <a:pPr lvl="2"/>
            <a:r>
              <a:rPr lang="en-US" dirty="0" smtClean="0"/>
              <a:t>Destructor</a:t>
            </a:r>
            <a:endParaRPr lang="en-CA" dirty="0" smtClean="0"/>
          </a:p>
          <a:p>
            <a:pPr lvl="1"/>
            <a:endParaRPr lang="en-CA" dirty="0" smtClean="0">
              <a:latin typeface="Consolas" panose="020B0609020204030204" pitchFamily="49" charset="0"/>
              <a:cs typeface="Consolas" panose="020B0609020204030204" pitchFamily="49" charset="0"/>
            </a:endParaRPr>
          </a:p>
          <a:p>
            <a:pPr lvl="1"/>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Constructor and assignment</a:t>
            </a:r>
            <a:endParaRPr lang="en-CA" dirty="0"/>
          </a:p>
        </p:txBody>
      </p:sp>
      <p:sp>
        <p:nvSpPr>
          <p:cNvPr id="3" name="Content Placeholder 2"/>
          <p:cNvSpPr>
            <a:spLocks noGrp="1"/>
          </p:cNvSpPr>
          <p:nvPr>
            <p:ph idx="1"/>
          </p:nvPr>
        </p:nvSpPr>
        <p:spPr/>
        <p:txBody>
          <a:bodyPr/>
          <a:lstStyle/>
          <a:p>
            <a:r>
              <a:rPr lang="en-CA" dirty="0" smtClean="0"/>
              <a:t>By default,</a:t>
            </a:r>
          </a:p>
          <a:p>
            <a:pPr lvl="1"/>
            <a:r>
              <a:rPr lang="en-US" dirty="0" smtClean="0"/>
              <a:t>A constructor can be used to initialize an object</a:t>
            </a:r>
          </a:p>
          <a:p>
            <a:pPr lvl="1"/>
            <a:r>
              <a:rPr lang="en-US" dirty="0" smtClean="0"/>
              <a:t>If you create a copy of an object, all member variables are copied</a:t>
            </a:r>
          </a:p>
          <a:p>
            <a:pPr lvl="1"/>
            <a:r>
              <a:rPr lang="en-US" dirty="0" smtClean="0"/>
              <a:t>Assignment copies all of the member variables</a:t>
            </a:r>
          </a:p>
          <a:p>
            <a:pPr lvl="1"/>
            <a:r>
              <a:rPr lang="en-US" dirty="0" smtClean="0"/>
              <a:t>When a local object goes out of scope, the memory is cleaned up</a:t>
            </a:r>
          </a:p>
          <a:p>
            <a:pPr lvl="1" algn="l"/>
            <a:r>
              <a:rPr lang="en-US" dirty="0" smtClean="0"/>
              <a:t>When a dynamically allocated object is deleted,</a:t>
            </a:r>
            <a:br>
              <a:rPr lang="en-US" dirty="0" smtClean="0"/>
            </a:br>
            <a:r>
              <a:rPr lang="en-US" dirty="0" smtClean="0"/>
              <a:t>		the memory is returned to the heap</a:t>
            </a:r>
          </a:p>
          <a:p>
            <a:pPr marL="457200" lvl="1" indent="0">
              <a:buNone/>
            </a:pPr>
            <a:endParaRPr lang="en-US" dirty="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Constructor and assignment</a:t>
            </a:r>
            <a:endParaRPr lang="en-CA" dirty="0"/>
          </a:p>
        </p:txBody>
      </p:sp>
      <p:sp>
        <p:nvSpPr>
          <p:cNvPr id="3" name="Content Placeholder 2"/>
          <p:cNvSpPr>
            <a:spLocks noGrp="1"/>
          </p:cNvSpPr>
          <p:nvPr>
            <p:ph idx="1"/>
          </p:nvPr>
        </p:nvSpPr>
        <p:spPr/>
        <p:txBody>
          <a:bodyPr/>
          <a:lstStyle/>
          <a:p>
            <a:r>
              <a:rPr lang="en-US" dirty="0" smtClean="0"/>
              <a:t>For example, all three local objects behave as expected:</a:t>
            </a:r>
          </a:p>
          <a:p>
            <a:pPr marL="800100" lvl="2" indent="0">
              <a:buNone/>
            </a:pPr>
            <a:r>
              <a:rPr lang="en-US" sz="1450" dirty="0" smtClean="0">
                <a:latin typeface="Consolas" panose="020B0609020204030204" pitchFamily="49" charset="0"/>
              </a:rPr>
              <a:t>// Class declarations</a:t>
            </a:r>
          </a:p>
          <a:p>
            <a:pPr marL="800100" lvl="2" indent="0">
              <a:buNone/>
            </a:pPr>
            <a:r>
              <a:rPr lang="en-US" sz="1450" dirty="0" smtClean="0">
                <a:latin typeface="Consolas" panose="020B0609020204030204" pitchFamily="49" charset="0"/>
              </a:rPr>
              <a:t>class Vector_3d;</a:t>
            </a:r>
          </a:p>
          <a:p>
            <a:pPr marL="800100" lvl="2" indent="0">
              <a:buNone/>
            </a:pPr>
            <a:r>
              <a:rPr lang="en-US" sz="1450" dirty="0" smtClean="0">
                <a:latin typeface="Consolas" panose="020B0609020204030204" pitchFamily="49" charset="0"/>
              </a:rPr>
              <a:t>// Function declarations</a:t>
            </a:r>
          </a:p>
          <a:p>
            <a:pPr marL="800100" lvl="2" indent="0">
              <a:buNone/>
            </a:pPr>
            <a:r>
              <a:rPr lang="en-US" sz="1450" dirty="0" err="1" smtClean="0">
                <a:latin typeface="Consolas" panose="020B0609020204030204" pitchFamily="49" charset="0"/>
              </a:rPr>
              <a:t>int</a:t>
            </a:r>
            <a:r>
              <a:rPr lang="en-US" sz="1450" dirty="0" smtClean="0">
                <a:latin typeface="Consolas" panose="020B0609020204030204" pitchFamily="49" charset="0"/>
              </a:rPr>
              <a:t> main();</a:t>
            </a:r>
          </a:p>
          <a:p>
            <a:pPr marL="800100" lvl="2" indent="0">
              <a:buNone/>
            </a:pPr>
            <a:endParaRPr lang="en-US" sz="1450" dirty="0" smtClean="0">
              <a:latin typeface="Consolas" panose="020B0609020204030204" pitchFamily="49" charset="0"/>
            </a:endParaRPr>
          </a:p>
          <a:p>
            <a:pPr marL="800100" lvl="2" indent="0">
              <a:buNone/>
            </a:pPr>
            <a:r>
              <a:rPr lang="en-US" sz="1450" dirty="0" smtClean="0">
                <a:latin typeface="Consolas" panose="020B0609020204030204" pitchFamily="49" charset="0"/>
              </a:rPr>
              <a:t>// Function definitions</a:t>
            </a:r>
            <a:endParaRPr lang="en-US" sz="1450" dirty="0">
              <a:latin typeface="Consolas" panose="020B0609020204030204" pitchFamily="49" charset="0"/>
            </a:endParaRPr>
          </a:p>
          <a:p>
            <a:pPr marL="800100" lvl="2" indent="0">
              <a:buNone/>
            </a:pPr>
            <a:r>
              <a:rPr lang="en-US" sz="1450" dirty="0" err="1" smtClean="0">
                <a:latin typeface="Consolas" panose="020B0609020204030204" pitchFamily="49" charset="0"/>
              </a:rPr>
              <a:t>int</a:t>
            </a:r>
            <a:r>
              <a:rPr lang="en-US" sz="1450" dirty="0" smtClean="0">
                <a:latin typeface="Consolas" panose="020B0609020204030204" pitchFamily="49" charset="0"/>
              </a:rPr>
              <a:t> main() {</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Vector_3d u{1, 2, 3};</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Vector_3d v{u};</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Vector_3d w{0, 0, 0};</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w = u;</a:t>
            </a:r>
          </a:p>
          <a:p>
            <a:pPr marL="800100" lvl="2" indent="0">
              <a:buNone/>
            </a:pPr>
            <a:endParaRPr lang="en-US" sz="1450" dirty="0">
              <a:latin typeface="Consolas" panose="020B0609020204030204" pitchFamily="49" charset="0"/>
            </a:endParaRPr>
          </a:p>
          <a:p>
            <a:pPr marL="800100" lvl="2" indent="0">
              <a:buNone/>
            </a:pPr>
            <a:r>
              <a:rPr lang="en-US" sz="1450" dirty="0" smtClean="0">
                <a:latin typeface="Consolas" panose="020B0609020204030204" pitchFamily="49" charset="0"/>
              </a:rPr>
              <a:t>    </a:t>
            </a:r>
            <a:r>
              <a:rPr lang="en-US" sz="1450" dirty="0" err="1" smtClean="0">
                <a:latin typeface="Consolas" panose="020B0609020204030204" pitchFamily="49" charset="0"/>
              </a:rPr>
              <a:t>std</a:t>
            </a:r>
            <a:r>
              <a:rPr lang="en-US" sz="1450" dirty="0" smtClean="0">
                <a:latin typeface="Consolas" panose="020B0609020204030204" pitchFamily="49" charset="0"/>
              </a:rPr>
              <a:t>::</a:t>
            </a:r>
            <a:r>
              <a:rPr lang="en-US" sz="1450" dirty="0" err="1" smtClean="0">
                <a:latin typeface="Consolas" panose="020B0609020204030204" pitchFamily="49" charset="0"/>
              </a:rPr>
              <a:t>cout</a:t>
            </a:r>
            <a:r>
              <a:rPr lang="en-US" sz="1450" dirty="0" smtClean="0">
                <a:latin typeface="Consolas" panose="020B0609020204030204" pitchFamily="49" charset="0"/>
              </a:rPr>
              <a:t> &lt;&lt; </a:t>
            </a:r>
            <a:r>
              <a:rPr lang="en-US" sz="1450" dirty="0" err="1" smtClean="0">
                <a:latin typeface="Consolas" panose="020B0609020204030204" pitchFamily="49" charset="0"/>
              </a:rPr>
              <a:t>u.to_string</a:t>
            </a:r>
            <a:r>
              <a:rPr lang="en-US" sz="1450" dirty="0" smtClean="0">
                <a:latin typeface="Consolas" panose="020B0609020204030204" pitchFamily="49" charset="0"/>
              </a:rPr>
              <a:t>() &lt;&lt; </a:t>
            </a:r>
            <a:r>
              <a:rPr lang="en-US" sz="1450" dirty="0" err="1" smtClean="0">
                <a:latin typeface="Consolas" panose="020B0609020204030204" pitchFamily="49" charset="0"/>
              </a:rPr>
              <a:t>std</a:t>
            </a:r>
            <a:r>
              <a:rPr lang="en-US" sz="1450" dirty="0" smtClean="0">
                <a:latin typeface="Consolas" panose="020B0609020204030204" pitchFamily="49" charset="0"/>
              </a:rPr>
              <a:t>::</a:t>
            </a:r>
            <a:r>
              <a:rPr lang="en-US" sz="1450" dirty="0" err="1" smtClean="0">
                <a:latin typeface="Consolas" panose="020B0609020204030204" pitchFamily="49" charset="0"/>
              </a:rPr>
              <a:t>endl</a:t>
            </a:r>
            <a:r>
              <a:rPr lang="en-US" sz="1450" dirty="0" smtClean="0">
                <a:latin typeface="Consolas" panose="020B0609020204030204" pitchFamily="49" charset="0"/>
              </a:rPr>
              <a:t>;</a:t>
            </a:r>
          </a:p>
          <a:p>
            <a:pPr marL="800100" lvl="2" indent="0">
              <a:buNone/>
            </a:pPr>
            <a:r>
              <a:rPr lang="en-US" sz="1450" dirty="0" smtClean="0">
                <a:latin typeface="Consolas" panose="020B0609020204030204" pitchFamily="49" charset="0"/>
              </a:rPr>
              <a:t>    </a:t>
            </a:r>
            <a:r>
              <a:rPr lang="en-US" sz="1450" dirty="0" err="1">
                <a:latin typeface="Consolas" panose="020B0609020204030204" pitchFamily="49" charset="0"/>
              </a:rPr>
              <a:t>std</a:t>
            </a:r>
            <a:r>
              <a:rPr lang="en-US" sz="1450" dirty="0">
                <a:latin typeface="Consolas" panose="020B0609020204030204" pitchFamily="49" charset="0"/>
              </a:rPr>
              <a:t>::</a:t>
            </a:r>
            <a:r>
              <a:rPr lang="en-US" sz="1450" dirty="0" err="1">
                <a:latin typeface="Consolas" panose="020B0609020204030204" pitchFamily="49" charset="0"/>
              </a:rPr>
              <a:t>cout</a:t>
            </a:r>
            <a:r>
              <a:rPr lang="en-US" sz="1450" dirty="0">
                <a:latin typeface="Consolas" panose="020B0609020204030204" pitchFamily="49" charset="0"/>
              </a:rPr>
              <a:t> &lt;&lt; </a:t>
            </a:r>
            <a:r>
              <a:rPr lang="en-US" sz="1450" dirty="0" err="1" smtClean="0">
                <a:latin typeface="Consolas" panose="020B0609020204030204" pitchFamily="49" charset="0"/>
              </a:rPr>
              <a:t>v</a:t>
            </a:r>
            <a:r>
              <a:rPr lang="en-US" sz="1450" dirty="0" err="1">
                <a:latin typeface="Consolas" panose="020B0609020204030204" pitchFamily="49" charset="0"/>
              </a:rPr>
              <a:t>.to_string</a:t>
            </a:r>
            <a:r>
              <a:rPr lang="en-US" sz="1450" dirty="0">
                <a:latin typeface="Consolas" panose="020B0609020204030204" pitchFamily="49" charset="0"/>
              </a:rPr>
              <a:t>()</a:t>
            </a:r>
            <a:r>
              <a:rPr lang="en-US" sz="1450" dirty="0" smtClean="0">
                <a:latin typeface="Consolas" panose="020B0609020204030204" pitchFamily="49" charset="0"/>
              </a:rPr>
              <a:t> </a:t>
            </a:r>
            <a:r>
              <a:rPr lang="en-US" sz="1450" dirty="0">
                <a:latin typeface="Consolas" panose="020B0609020204030204" pitchFamily="49" charset="0"/>
              </a:rPr>
              <a:t>&lt;&lt; </a:t>
            </a:r>
            <a:r>
              <a:rPr lang="en-US" sz="1450" dirty="0" err="1">
                <a:latin typeface="Consolas" panose="020B0609020204030204" pitchFamily="49" charset="0"/>
              </a:rPr>
              <a:t>std</a:t>
            </a:r>
            <a:r>
              <a:rPr lang="en-US" sz="1450" dirty="0">
                <a:latin typeface="Consolas" panose="020B0609020204030204" pitchFamily="49" charset="0"/>
              </a:rPr>
              <a:t>::</a:t>
            </a:r>
            <a:r>
              <a:rPr lang="en-US" sz="1450" dirty="0" err="1">
                <a:latin typeface="Consolas" panose="020B0609020204030204" pitchFamily="49" charset="0"/>
              </a:rPr>
              <a:t>endl</a:t>
            </a:r>
            <a:r>
              <a:rPr lang="en-US" sz="1450" dirty="0" smtClean="0">
                <a:latin typeface="Consolas" panose="020B0609020204030204" pitchFamily="49" charset="0"/>
              </a:rPr>
              <a:t>;</a:t>
            </a:r>
          </a:p>
          <a:p>
            <a:pPr marL="800100" lvl="2" indent="0">
              <a:buNone/>
            </a:pPr>
            <a:r>
              <a:rPr lang="en-US" sz="1450" dirty="0" smtClean="0">
                <a:latin typeface="Consolas" panose="020B0609020204030204" pitchFamily="49" charset="0"/>
              </a:rPr>
              <a:t>    </a:t>
            </a:r>
            <a:r>
              <a:rPr lang="en-US" sz="1450" dirty="0" err="1">
                <a:latin typeface="Consolas" panose="020B0609020204030204" pitchFamily="49" charset="0"/>
              </a:rPr>
              <a:t>std</a:t>
            </a:r>
            <a:r>
              <a:rPr lang="en-US" sz="1450" dirty="0">
                <a:latin typeface="Consolas" panose="020B0609020204030204" pitchFamily="49" charset="0"/>
              </a:rPr>
              <a:t>::</a:t>
            </a:r>
            <a:r>
              <a:rPr lang="en-US" sz="1450" dirty="0" err="1">
                <a:latin typeface="Consolas" panose="020B0609020204030204" pitchFamily="49" charset="0"/>
              </a:rPr>
              <a:t>cout</a:t>
            </a:r>
            <a:r>
              <a:rPr lang="en-US" sz="1450" dirty="0">
                <a:latin typeface="Consolas" panose="020B0609020204030204" pitchFamily="49" charset="0"/>
              </a:rPr>
              <a:t> &lt;&lt; </a:t>
            </a:r>
            <a:r>
              <a:rPr lang="en-US" sz="1450" dirty="0" err="1" smtClean="0">
                <a:latin typeface="Consolas" panose="020B0609020204030204" pitchFamily="49" charset="0"/>
              </a:rPr>
              <a:t>w</a:t>
            </a:r>
            <a:r>
              <a:rPr lang="en-US" sz="1450" dirty="0" err="1">
                <a:latin typeface="Consolas" panose="020B0609020204030204" pitchFamily="49" charset="0"/>
              </a:rPr>
              <a:t>.to_string</a:t>
            </a:r>
            <a:r>
              <a:rPr lang="en-US" sz="1450" dirty="0">
                <a:latin typeface="Consolas" panose="020B0609020204030204" pitchFamily="49" charset="0"/>
              </a:rPr>
              <a:t>()</a:t>
            </a:r>
            <a:r>
              <a:rPr lang="en-US" sz="1450" dirty="0" smtClean="0">
                <a:latin typeface="Consolas" panose="020B0609020204030204" pitchFamily="49" charset="0"/>
              </a:rPr>
              <a:t> </a:t>
            </a:r>
            <a:r>
              <a:rPr lang="en-US" sz="1450" dirty="0">
                <a:latin typeface="Consolas" panose="020B0609020204030204" pitchFamily="49" charset="0"/>
              </a:rPr>
              <a:t>&lt;&lt; </a:t>
            </a:r>
            <a:r>
              <a:rPr lang="en-US" sz="1450" dirty="0" err="1">
                <a:latin typeface="Consolas" panose="020B0609020204030204" pitchFamily="49" charset="0"/>
              </a:rPr>
              <a:t>std</a:t>
            </a:r>
            <a:r>
              <a:rPr lang="en-US" sz="1450" dirty="0">
                <a:latin typeface="Consolas" panose="020B0609020204030204" pitchFamily="49" charset="0"/>
              </a:rPr>
              <a:t>::</a:t>
            </a:r>
            <a:r>
              <a:rPr lang="en-US" sz="1450" dirty="0" err="1">
                <a:latin typeface="Consolas" panose="020B0609020204030204" pitchFamily="49" charset="0"/>
              </a:rPr>
              <a:t>endl</a:t>
            </a:r>
            <a:r>
              <a:rPr lang="en-US" sz="1450" dirty="0" smtClean="0">
                <a:latin typeface="Consolas" panose="020B0609020204030204" pitchFamily="49" charset="0"/>
              </a:rPr>
              <a:t>;</a:t>
            </a:r>
          </a:p>
          <a:p>
            <a:pPr marL="800100" lvl="2" indent="0">
              <a:buNone/>
            </a:pPr>
            <a:endParaRPr lang="en-US" sz="1450" dirty="0" smtClean="0">
              <a:latin typeface="Consolas" panose="020B0609020204030204" pitchFamily="49" charset="0"/>
            </a:endParaRP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return 0;</a:t>
            </a:r>
          </a:p>
          <a:p>
            <a:pPr marL="800100" lvl="2" indent="0">
              <a:buNone/>
            </a:pPr>
            <a:r>
              <a:rPr lang="en-US" sz="1450" dirty="0">
                <a:latin typeface="Consolas" panose="020B0609020204030204" pitchFamily="49" charset="0"/>
              </a:rPr>
              <a:t>}</a:t>
            </a:r>
            <a:endParaRPr lang="en-CA" sz="1450" dirty="0">
              <a:latin typeface="Consolas" panose="020B0609020204030204" pitchFamily="49" charset="0"/>
            </a:endParaRPr>
          </a:p>
        </p:txBody>
      </p:sp>
      <p:sp>
        <p:nvSpPr>
          <p:cNvPr id="4" name="TextBox 3"/>
          <p:cNvSpPr txBox="1"/>
          <p:nvPr/>
        </p:nvSpPr>
        <p:spPr>
          <a:xfrm>
            <a:off x="4788024" y="3645024"/>
            <a:ext cx="4152099" cy="1138773"/>
          </a:xfrm>
          <a:prstGeom prst="rect">
            <a:avLst/>
          </a:prstGeom>
          <a:noFill/>
        </p:spPr>
        <p:txBody>
          <a:bodyPr wrap="none" rtlCol="0">
            <a:spAutoFit/>
          </a:bodyPr>
          <a:lstStyle/>
          <a:p>
            <a:r>
              <a:rPr lang="en-US" sz="1700" dirty="0" smtClean="0">
                <a:solidFill>
                  <a:srgbClr val="0070C0"/>
                </a:solidFill>
                <a:latin typeface="Georgia" panose="02040502050405020303" pitchFamily="18" charset="0"/>
              </a:rPr>
              <a:t>Output:</a:t>
            </a:r>
            <a:endParaRPr lang="en-CA" sz="1700" dirty="0" smtClean="0">
              <a:solidFill>
                <a:srgbClr val="0070C0"/>
              </a:solidFill>
              <a:latin typeface="Georgia" panose="02040502050405020303" pitchFamily="18" charset="0"/>
            </a:endParaRPr>
          </a:p>
          <a:p>
            <a:r>
              <a:rPr lang="en-CA" sz="1700" dirty="0" smtClean="0">
                <a:solidFill>
                  <a:srgbClr val="0070C0"/>
                </a:solidFill>
                <a:latin typeface="Consolas" panose="020B0609020204030204" pitchFamily="49" charset="0"/>
              </a:rPr>
              <a:t>   (</a:t>
            </a:r>
            <a:r>
              <a:rPr lang="en-CA" sz="1700" dirty="0">
                <a:solidFill>
                  <a:srgbClr val="0070C0"/>
                </a:solidFill>
                <a:latin typeface="Consolas" panose="020B0609020204030204" pitchFamily="49" charset="0"/>
              </a:rPr>
              <a:t>1.000000, 2.000000, 3.000000)</a:t>
            </a:r>
          </a:p>
          <a:p>
            <a:r>
              <a:rPr lang="en-CA" sz="1700" dirty="0" smtClean="0">
                <a:solidFill>
                  <a:srgbClr val="0070C0"/>
                </a:solidFill>
                <a:latin typeface="Consolas" panose="020B0609020204030204" pitchFamily="49" charset="0"/>
              </a:rPr>
              <a:t>   (</a:t>
            </a:r>
            <a:r>
              <a:rPr lang="en-CA" sz="1700" dirty="0">
                <a:solidFill>
                  <a:srgbClr val="0070C0"/>
                </a:solidFill>
                <a:latin typeface="Consolas" panose="020B0609020204030204" pitchFamily="49" charset="0"/>
              </a:rPr>
              <a:t>1.000000, 2.000000, 3.000000)</a:t>
            </a:r>
          </a:p>
          <a:p>
            <a:r>
              <a:rPr lang="en-CA" sz="1700" dirty="0" smtClean="0">
                <a:solidFill>
                  <a:srgbClr val="0070C0"/>
                </a:solidFill>
                <a:latin typeface="Consolas" panose="020B0609020204030204" pitchFamily="49" charset="0"/>
              </a:rPr>
              <a:t>   (</a:t>
            </a:r>
            <a:r>
              <a:rPr lang="en-CA" sz="1700" dirty="0">
                <a:solidFill>
                  <a:srgbClr val="0070C0"/>
                </a:solidFill>
                <a:latin typeface="Consolas" panose="020B0609020204030204" pitchFamily="49" charset="0"/>
              </a:rPr>
              <a:t>1.000000, 2.000000, 3.000000</a:t>
            </a:r>
            <a:r>
              <a:rPr lang="en-CA" sz="1700" dirty="0" smtClean="0">
                <a:solidFill>
                  <a:srgbClr val="0070C0"/>
                </a:solidFill>
                <a:latin typeface="Consolas" panose="020B0609020204030204" pitchFamily="49" charset="0"/>
              </a:rPr>
              <a:t>)</a:t>
            </a:r>
            <a:endParaRPr lang="en-CA" sz="17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4279948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Constructor and assignment</a:t>
            </a:r>
            <a:endParaRPr lang="en-CA" dirty="0"/>
          </a:p>
        </p:txBody>
      </p:sp>
      <p:sp>
        <p:nvSpPr>
          <p:cNvPr id="3" name="Content Placeholder 2"/>
          <p:cNvSpPr>
            <a:spLocks noGrp="1"/>
          </p:cNvSpPr>
          <p:nvPr>
            <p:ph idx="1"/>
          </p:nvPr>
        </p:nvSpPr>
        <p:spPr/>
        <p:txBody>
          <a:bodyPr/>
          <a:lstStyle/>
          <a:p>
            <a:r>
              <a:rPr lang="en-US" dirty="0" smtClean="0"/>
              <a:t>The behavior is the same for dynamically allocated objects:</a:t>
            </a:r>
          </a:p>
          <a:p>
            <a:pPr marL="800100" lvl="2" indent="0">
              <a:buNone/>
            </a:pPr>
            <a:r>
              <a:rPr lang="en-US" sz="1450" dirty="0" smtClean="0">
                <a:latin typeface="Consolas" panose="020B0609020204030204" pitchFamily="49" charset="0"/>
              </a:rPr>
              <a:t>// Function definitions</a:t>
            </a:r>
            <a:endParaRPr lang="en-US" sz="1450" dirty="0">
              <a:latin typeface="Consolas" panose="020B0609020204030204" pitchFamily="49" charset="0"/>
            </a:endParaRPr>
          </a:p>
          <a:p>
            <a:pPr marL="800100" lvl="2" indent="0">
              <a:buNone/>
            </a:pPr>
            <a:r>
              <a:rPr lang="en-US" sz="1450" dirty="0" err="1" smtClean="0">
                <a:latin typeface="Consolas" panose="020B0609020204030204" pitchFamily="49" charset="0"/>
              </a:rPr>
              <a:t>int</a:t>
            </a:r>
            <a:r>
              <a:rPr lang="en-US" sz="1450" dirty="0" smtClean="0">
                <a:latin typeface="Consolas" panose="020B0609020204030204" pitchFamily="49" charset="0"/>
              </a:rPr>
              <a:t> main() {</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Vector_3d *</a:t>
            </a:r>
            <a:r>
              <a:rPr lang="en-US" sz="1450" dirty="0" err="1" smtClean="0">
                <a:latin typeface="Consolas" panose="020B0609020204030204" pitchFamily="49" charset="0"/>
              </a:rPr>
              <a:t>p_u</a:t>
            </a:r>
            <a:r>
              <a:rPr lang="en-US" sz="1450" dirty="0" smtClean="0">
                <a:latin typeface="Consolas" panose="020B0609020204030204" pitchFamily="49" charset="0"/>
              </a:rPr>
              <a:t> = new Vector_3d{1, 2, 3};</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Vector_3d *</a:t>
            </a:r>
            <a:r>
              <a:rPr lang="en-US" sz="1450" dirty="0" err="1" smtClean="0">
                <a:latin typeface="Consolas" panose="020B0609020204030204" pitchFamily="49" charset="0"/>
              </a:rPr>
              <a:t>p_v</a:t>
            </a:r>
            <a:r>
              <a:rPr lang="en-US" sz="1450" dirty="0" smtClean="0">
                <a:latin typeface="Consolas" panose="020B0609020204030204" pitchFamily="49" charset="0"/>
              </a:rPr>
              <a:t> = new Vector_3d{*</a:t>
            </a:r>
            <a:r>
              <a:rPr lang="en-US" sz="1450" dirty="0" err="1">
                <a:latin typeface="Consolas" panose="020B0609020204030204" pitchFamily="49" charset="0"/>
              </a:rPr>
              <a:t>p_</a:t>
            </a:r>
            <a:r>
              <a:rPr lang="en-US" sz="1450" dirty="0" err="1" smtClean="0">
                <a:latin typeface="Consolas" panose="020B0609020204030204" pitchFamily="49" charset="0"/>
              </a:rPr>
              <a:t>u</a:t>
            </a:r>
            <a:r>
              <a:rPr lang="en-US" sz="1450" dirty="0" smtClean="0">
                <a:latin typeface="Consolas" panose="020B0609020204030204" pitchFamily="49" charset="0"/>
              </a:rPr>
              <a:t>};</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Vector_3d *</a:t>
            </a:r>
            <a:r>
              <a:rPr lang="en-US" sz="1450" dirty="0" err="1" smtClean="0">
                <a:latin typeface="Consolas" panose="020B0609020204030204" pitchFamily="49" charset="0"/>
              </a:rPr>
              <a:t>p_w</a:t>
            </a:r>
            <a:r>
              <a:rPr lang="en-US" sz="1450" dirty="0" smtClean="0">
                <a:latin typeface="Consolas" panose="020B0609020204030204" pitchFamily="49" charset="0"/>
              </a:rPr>
              <a:t> = new Vector_3d{0, 0, 0};</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a:t>
            </a:r>
            <a:r>
              <a:rPr lang="en-US" sz="1450" dirty="0" err="1" smtClean="0">
                <a:latin typeface="Consolas" panose="020B0609020204030204" pitchFamily="49" charset="0"/>
              </a:rPr>
              <a:t>p_w</a:t>
            </a:r>
            <a:r>
              <a:rPr lang="en-US" sz="1450" dirty="0" smtClean="0">
                <a:latin typeface="Consolas" panose="020B0609020204030204" pitchFamily="49" charset="0"/>
              </a:rPr>
              <a:t> = *</a:t>
            </a:r>
            <a:r>
              <a:rPr lang="en-US" sz="1450" dirty="0" err="1">
                <a:latin typeface="Consolas" panose="020B0609020204030204" pitchFamily="49" charset="0"/>
              </a:rPr>
              <a:t>p_</a:t>
            </a:r>
            <a:r>
              <a:rPr lang="en-US" sz="1450" dirty="0" err="1" smtClean="0">
                <a:latin typeface="Consolas" panose="020B0609020204030204" pitchFamily="49" charset="0"/>
              </a:rPr>
              <a:t>u</a:t>
            </a:r>
            <a:r>
              <a:rPr lang="en-US" sz="1450" dirty="0" smtClean="0">
                <a:latin typeface="Consolas" panose="020B0609020204030204" pitchFamily="49" charset="0"/>
              </a:rPr>
              <a:t>;</a:t>
            </a:r>
          </a:p>
          <a:p>
            <a:pPr marL="800100" lvl="2" indent="0">
              <a:buNone/>
            </a:pPr>
            <a:endParaRPr lang="en-US" sz="1450" dirty="0">
              <a:latin typeface="Consolas" panose="020B0609020204030204" pitchFamily="49" charset="0"/>
            </a:endParaRPr>
          </a:p>
          <a:p>
            <a:pPr marL="800100" lvl="2" indent="0">
              <a:buNone/>
            </a:pPr>
            <a:r>
              <a:rPr lang="en-US" sz="1450" dirty="0" smtClean="0">
                <a:latin typeface="Consolas" panose="020B0609020204030204" pitchFamily="49" charset="0"/>
              </a:rPr>
              <a:t>    </a:t>
            </a:r>
            <a:r>
              <a:rPr lang="en-US" sz="1450" dirty="0" err="1" smtClean="0">
                <a:latin typeface="Consolas" panose="020B0609020204030204" pitchFamily="49" charset="0"/>
              </a:rPr>
              <a:t>std</a:t>
            </a:r>
            <a:r>
              <a:rPr lang="en-US" sz="1450" dirty="0" smtClean="0">
                <a:latin typeface="Consolas" panose="020B0609020204030204" pitchFamily="49" charset="0"/>
              </a:rPr>
              <a:t>::</a:t>
            </a:r>
            <a:r>
              <a:rPr lang="en-US" sz="1450" dirty="0" err="1" smtClean="0">
                <a:latin typeface="Consolas" panose="020B0609020204030204" pitchFamily="49" charset="0"/>
              </a:rPr>
              <a:t>cout</a:t>
            </a:r>
            <a:r>
              <a:rPr lang="en-US" sz="1450" dirty="0" smtClean="0">
                <a:latin typeface="Consolas" panose="020B0609020204030204" pitchFamily="49" charset="0"/>
              </a:rPr>
              <a:t> </a:t>
            </a:r>
            <a:r>
              <a:rPr lang="en-US" sz="1450" dirty="0">
                <a:latin typeface="Consolas" panose="020B0609020204030204" pitchFamily="49" charset="0"/>
              </a:rPr>
              <a:t>&lt;&lt; </a:t>
            </a:r>
            <a:r>
              <a:rPr lang="en-US" sz="1450" dirty="0" err="1">
                <a:latin typeface="Consolas" panose="020B0609020204030204" pitchFamily="49" charset="0"/>
              </a:rPr>
              <a:t>p_u</a:t>
            </a:r>
            <a:r>
              <a:rPr lang="en-US" sz="1450" dirty="0">
                <a:latin typeface="Consolas" panose="020B0609020204030204" pitchFamily="49" charset="0"/>
              </a:rPr>
              <a:t>-</a:t>
            </a:r>
            <a:r>
              <a:rPr lang="en-US" sz="1450" dirty="0" smtClean="0">
                <a:latin typeface="Consolas" panose="020B0609020204030204" pitchFamily="49" charset="0"/>
              </a:rPr>
              <a:t>&gt;</a:t>
            </a:r>
            <a:r>
              <a:rPr lang="en-US" sz="1450" dirty="0" err="1" smtClean="0">
                <a:latin typeface="Consolas" panose="020B0609020204030204" pitchFamily="49" charset="0"/>
              </a:rPr>
              <a:t>to_string</a:t>
            </a:r>
            <a:r>
              <a:rPr lang="en-US" sz="1450" dirty="0" smtClean="0">
                <a:latin typeface="Consolas" panose="020B0609020204030204" pitchFamily="49" charset="0"/>
              </a:rPr>
              <a:t>() &lt;&lt; </a:t>
            </a:r>
            <a:r>
              <a:rPr lang="en-US" sz="1450" dirty="0" err="1" smtClean="0">
                <a:latin typeface="Consolas" panose="020B0609020204030204" pitchFamily="49" charset="0"/>
              </a:rPr>
              <a:t>std</a:t>
            </a:r>
            <a:r>
              <a:rPr lang="en-US" sz="1450" dirty="0" smtClean="0">
                <a:latin typeface="Consolas" panose="020B0609020204030204" pitchFamily="49" charset="0"/>
              </a:rPr>
              <a:t>::</a:t>
            </a:r>
            <a:r>
              <a:rPr lang="en-US" sz="1450" dirty="0" err="1" smtClean="0">
                <a:latin typeface="Consolas" panose="020B0609020204030204" pitchFamily="49" charset="0"/>
              </a:rPr>
              <a:t>endl</a:t>
            </a:r>
            <a:r>
              <a:rPr lang="en-US" sz="1450" dirty="0" smtClean="0">
                <a:latin typeface="Consolas" panose="020B0609020204030204" pitchFamily="49" charset="0"/>
              </a:rPr>
              <a:t>;</a:t>
            </a:r>
          </a:p>
          <a:p>
            <a:pPr marL="800100" lvl="2" indent="0">
              <a:buNone/>
            </a:pPr>
            <a:r>
              <a:rPr lang="en-US" sz="1450" dirty="0" smtClean="0">
                <a:latin typeface="Consolas" panose="020B0609020204030204" pitchFamily="49" charset="0"/>
              </a:rPr>
              <a:t>    </a:t>
            </a:r>
            <a:r>
              <a:rPr lang="en-US" sz="1450" dirty="0" err="1">
                <a:latin typeface="Consolas" panose="020B0609020204030204" pitchFamily="49" charset="0"/>
              </a:rPr>
              <a:t>std</a:t>
            </a:r>
            <a:r>
              <a:rPr lang="en-US" sz="1450" dirty="0">
                <a:latin typeface="Consolas" panose="020B0609020204030204" pitchFamily="49" charset="0"/>
              </a:rPr>
              <a:t>::</a:t>
            </a:r>
            <a:r>
              <a:rPr lang="en-US" sz="1450" dirty="0" err="1">
                <a:latin typeface="Consolas" panose="020B0609020204030204" pitchFamily="49" charset="0"/>
              </a:rPr>
              <a:t>cout</a:t>
            </a:r>
            <a:r>
              <a:rPr lang="en-US" sz="1450" dirty="0">
                <a:latin typeface="Consolas" panose="020B0609020204030204" pitchFamily="49" charset="0"/>
              </a:rPr>
              <a:t> &lt;&lt; </a:t>
            </a:r>
            <a:r>
              <a:rPr lang="en-US" sz="1450" dirty="0" err="1">
                <a:latin typeface="Consolas" panose="020B0609020204030204" pitchFamily="49" charset="0"/>
              </a:rPr>
              <a:t>p_</a:t>
            </a:r>
            <a:r>
              <a:rPr lang="en-US" sz="1450" dirty="0" err="1" smtClean="0">
                <a:latin typeface="Consolas" panose="020B0609020204030204" pitchFamily="49" charset="0"/>
              </a:rPr>
              <a:t>v</a:t>
            </a:r>
            <a:r>
              <a:rPr lang="en-US" sz="1450" dirty="0" smtClean="0">
                <a:latin typeface="Consolas" panose="020B0609020204030204" pitchFamily="49" charset="0"/>
              </a:rPr>
              <a:t>-&gt;</a:t>
            </a:r>
            <a:r>
              <a:rPr lang="en-US" sz="1450" dirty="0" err="1" smtClean="0">
                <a:latin typeface="Consolas" panose="020B0609020204030204" pitchFamily="49" charset="0"/>
              </a:rPr>
              <a:t>to_string</a:t>
            </a:r>
            <a:r>
              <a:rPr lang="en-US" sz="1450" dirty="0">
                <a:latin typeface="Consolas" panose="020B0609020204030204" pitchFamily="49" charset="0"/>
              </a:rPr>
              <a:t>()</a:t>
            </a:r>
            <a:r>
              <a:rPr lang="en-US" sz="1450" dirty="0" smtClean="0">
                <a:latin typeface="Consolas" panose="020B0609020204030204" pitchFamily="49" charset="0"/>
              </a:rPr>
              <a:t> </a:t>
            </a:r>
            <a:r>
              <a:rPr lang="en-US" sz="1450" dirty="0">
                <a:latin typeface="Consolas" panose="020B0609020204030204" pitchFamily="49" charset="0"/>
              </a:rPr>
              <a:t>&lt;&lt; </a:t>
            </a:r>
            <a:r>
              <a:rPr lang="en-US" sz="1450" dirty="0" err="1">
                <a:latin typeface="Consolas" panose="020B0609020204030204" pitchFamily="49" charset="0"/>
              </a:rPr>
              <a:t>std</a:t>
            </a:r>
            <a:r>
              <a:rPr lang="en-US" sz="1450" dirty="0">
                <a:latin typeface="Consolas" panose="020B0609020204030204" pitchFamily="49" charset="0"/>
              </a:rPr>
              <a:t>::</a:t>
            </a:r>
            <a:r>
              <a:rPr lang="en-US" sz="1450" dirty="0" err="1">
                <a:latin typeface="Consolas" panose="020B0609020204030204" pitchFamily="49" charset="0"/>
              </a:rPr>
              <a:t>endl</a:t>
            </a:r>
            <a:r>
              <a:rPr lang="en-US" sz="1450" dirty="0" smtClean="0">
                <a:latin typeface="Consolas" panose="020B0609020204030204" pitchFamily="49" charset="0"/>
              </a:rPr>
              <a:t>;</a:t>
            </a:r>
          </a:p>
          <a:p>
            <a:pPr marL="800100" lvl="2" indent="0">
              <a:buNone/>
            </a:pPr>
            <a:r>
              <a:rPr lang="en-US" sz="1450" dirty="0" smtClean="0">
                <a:latin typeface="Consolas" panose="020B0609020204030204" pitchFamily="49" charset="0"/>
              </a:rPr>
              <a:t>    </a:t>
            </a:r>
            <a:r>
              <a:rPr lang="en-US" sz="1450" dirty="0" err="1">
                <a:latin typeface="Consolas" panose="020B0609020204030204" pitchFamily="49" charset="0"/>
              </a:rPr>
              <a:t>std</a:t>
            </a:r>
            <a:r>
              <a:rPr lang="en-US" sz="1450" dirty="0">
                <a:latin typeface="Consolas" panose="020B0609020204030204" pitchFamily="49" charset="0"/>
              </a:rPr>
              <a:t>::</a:t>
            </a:r>
            <a:r>
              <a:rPr lang="en-US" sz="1450" dirty="0" err="1">
                <a:latin typeface="Consolas" panose="020B0609020204030204" pitchFamily="49" charset="0"/>
              </a:rPr>
              <a:t>cout</a:t>
            </a:r>
            <a:r>
              <a:rPr lang="en-US" sz="1450" dirty="0">
                <a:latin typeface="Consolas" panose="020B0609020204030204" pitchFamily="49" charset="0"/>
              </a:rPr>
              <a:t> &lt;&lt; </a:t>
            </a:r>
            <a:r>
              <a:rPr lang="en-US" sz="1450" dirty="0" err="1">
                <a:latin typeface="Consolas" panose="020B0609020204030204" pitchFamily="49" charset="0"/>
              </a:rPr>
              <a:t>p_</a:t>
            </a:r>
            <a:r>
              <a:rPr lang="en-US" sz="1450" dirty="0" err="1" smtClean="0">
                <a:latin typeface="Consolas" panose="020B0609020204030204" pitchFamily="49" charset="0"/>
              </a:rPr>
              <a:t>w</a:t>
            </a:r>
            <a:r>
              <a:rPr lang="en-US" sz="1450" dirty="0" smtClean="0">
                <a:latin typeface="Consolas" panose="020B0609020204030204" pitchFamily="49" charset="0"/>
              </a:rPr>
              <a:t>-&gt;</a:t>
            </a:r>
            <a:r>
              <a:rPr lang="en-US" sz="1450" dirty="0" err="1" smtClean="0">
                <a:latin typeface="Consolas" panose="020B0609020204030204" pitchFamily="49" charset="0"/>
              </a:rPr>
              <a:t>to_string</a:t>
            </a:r>
            <a:r>
              <a:rPr lang="en-US" sz="1450" dirty="0">
                <a:latin typeface="Consolas" panose="020B0609020204030204" pitchFamily="49" charset="0"/>
              </a:rPr>
              <a:t>()</a:t>
            </a:r>
            <a:r>
              <a:rPr lang="en-US" sz="1450" dirty="0" smtClean="0">
                <a:latin typeface="Consolas" panose="020B0609020204030204" pitchFamily="49" charset="0"/>
              </a:rPr>
              <a:t> </a:t>
            </a:r>
            <a:r>
              <a:rPr lang="en-US" sz="1450" dirty="0">
                <a:latin typeface="Consolas" panose="020B0609020204030204" pitchFamily="49" charset="0"/>
              </a:rPr>
              <a:t>&lt;&lt; </a:t>
            </a:r>
            <a:r>
              <a:rPr lang="en-US" sz="1450" dirty="0" err="1">
                <a:latin typeface="Consolas" panose="020B0609020204030204" pitchFamily="49" charset="0"/>
              </a:rPr>
              <a:t>std</a:t>
            </a:r>
            <a:r>
              <a:rPr lang="en-US" sz="1450" dirty="0">
                <a:latin typeface="Consolas" panose="020B0609020204030204" pitchFamily="49" charset="0"/>
              </a:rPr>
              <a:t>::</a:t>
            </a:r>
            <a:r>
              <a:rPr lang="en-US" sz="1450" dirty="0" err="1">
                <a:latin typeface="Consolas" panose="020B0609020204030204" pitchFamily="49" charset="0"/>
              </a:rPr>
              <a:t>endl</a:t>
            </a:r>
            <a:r>
              <a:rPr lang="en-US" sz="1450" dirty="0" smtClean="0">
                <a:latin typeface="Consolas" panose="020B0609020204030204" pitchFamily="49" charset="0"/>
              </a:rPr>
              <a:t>;</a:t>
            </a:r>
          </a:p>
          <a:p>
            <a:pPr marL="800100" lvl="2" indent="0">
              <a:buNone/>
            </a:pPr>
            <a:endParaRPr lang="en-US" sz="1450" dirty="0">
              <a:latin typeface="Consolas" panose="020B0609020204030204" pitchFamily="49" charset="0"/>
            </a:endParaRPr>
          </a:p>
          <a:p>
            <a:pPr marL="800100" lvl="2" indent="0">
              <a:buNone/>
            </a:pPr>
            <a:r>
              <a:rPr lang="en-US" sz="1450" dirty="0" smtClean="0">
                <a:latin typeface="Consolas" panose="020B0609020204030204" pitchFamily="49" charset="0"/>
              </a:rPr>
              <a:t>    delete </a:t>
            </a:r>
            <a:r>
              <a:rPr lang="en-US" sz="1450" dirty="0" err="1">
                <a:latin typeface="Consolas" panose="020B0609020204030204" pitchFamily="49" charset="0"/>
              </a:rPr>
              <a:t>p_</a:t>
            </a:r>
            <a:r>
              <a:rPr lang="en-US" sz="1450" dirty="0" err="1" smtClean="0">
                <a:latin typeface="Consolas" panose="020B0609020204030204" pitchFamily="49" charset="0"/>
              </a:rPr>
              <a:t>u</a:t>
            </a:r>
            <a:r>
              <a:rPr lang="en-US" sz="1450" dirty="0" smtClean="0">
                <a:latin typeface="Consolas" panose="020B0609020204030204" pitchFamily="49" charset="0"/>
              </a:rPr>
              <a:t>;</a:t>
            </a:r>
          </a:p>
          <a:p>
            <a:pPr marL="800100" lvl="2" indent="0">
              <a:buNone/>
            </a:pPr>
            <a:r>
              <a:rPr lang="en-US" sz="1450" dirty="0" smtClean="0">
                <a:latin typeface="Consolas" panose="020B0609020204030204" pitchFamily="49" charset="0"/>
              </a:rPr>
              <a:t>    delete </a:t>
            </a:r>
            <a:r>
              <a:rPr lang="en-US" sz="1450" dirty="0" err="1">
                <a:latin typeface="Consolas" panose="020B0609020204030204" pitchFamily="49" charset="0"/>
              </a:rPr>
              <a:t>p_</a:t>
            </a:r>
            <a:r>
              <a:rPr lang="en-US" sz="1450" dirty="0" err="1" smtClean="0">
                <a:latin typeface="Consolas" panose="020B0609020204030204" pitchFamily="49" charset="0"/>
              </a:rPr>
              <a:t>v</a:t>
            </a:r>
            <a:r>
              <a:rPr lang="en-US" sz="1450" dirty="0" smtClean="0">
                <a:latin typeface="Consolas" panose="020B0609020204030204" pitchFamily="49" charset="0"/>
              </a:rPr>
              <a:t>;</a:t>
            </a: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delete </a:t>
            </a:r>
            <a:r>
              <a:rPr lang="en-US" sz="1450" dirty="0" err="1">
                <a:latin typeface="Consolas" panose="020B0609020204030204" pitchFamily="49" charset="0"/>
              </a:rPr>
              <a:t>p_</a:t>
            </a:r>
            <a:r>
              <a:rPr lang="en-US" sz="1450" dirty="0" err="1" smtClean="0">
                <a:latin typeface="Consolas" panose="020B0609020204030204" pitchFamily="49" charset="0"/>
              </a:rPr>
              <a:t>w</a:t>
            </a:r>
            <a:r>
              <a:rPr lang="en-US" sz="1450" dirty="0" smtClean="0">
                <a:latin typeface="Consolas" panose="020B0609020204030204" pitchFamily="49" charset="0"/>
              </a:rPr>
              <a:t>;</a:t>
            </a:r>
          </a:p>
          <a:p>
            <a:pPr marL="800100" lvl="2" indent="0">
              <a:buNone/>
            </a:pPr>
            <a:endParaRPr lang="en-US" sz="1450" dirty="0" smtClean="0">
              <a:latin typeface="Consolas" panose="020B0609020204030204" pitchFamily="49" charset="0"/>
            </a:endParaRPr>
          </a:p>
          <a:p>
            <a:pPr marL="800100" lvl="2" indent="0">
              <a:buNone/>
            </a:pPr>
            <a:r>
              <a:rPr lang="en-US" sz="1450" dirty="0">
                <a:latin typeface="Consolas" panose="020B0609020204030204" pitchFamily="49" charset="0"/>
              </a:rPr>
              <a:t> </a:t>
            </a:r>
            <a:r>
              <a:rPr lang="en-US" sz="1450" dirty="0" smtClean="0">
                <a:latin typeface="Consolas" panose="020B0609020204030204" pitchFamily="49" charset="0"/>
              </a:rPr>
              <a:t>   return 0;</a:t>
            </a:r>
          </a:p>
          <a:p>
            <a:pPr marL="800100" lvl="2" indent="0">
              <a:buNone/>
            </a:pPr>
            <a:r>
              <a:rPr lang="en-US" sz="1450" dirty="0">
                <a:latin typeface="Consolas" panose="020B0609020204030204" pitchFamily="49" charset="0"/>
              </a:rPr>
              <a:t>}</a:t>
            </a:r>
            <a:endParaRPr lang="en-CA" sz="1450" dirty="0">
              <a:latin typeface="Consolas" panose="020B0609020204030204" pitchFamily="49" charset="0"/>
            </a:endParaRPr>
          </a:p>
        </p:txBody>
      </p:sp>
      <p:sp>
        <p:nvSpPr>
          <p:cNvPr id="4" name="TextBox 3"/>
          <p:cNvSpPr txBox="1"/>
          <p:nvPr/>
        </p:nvSpPr>
        <p:spPr>
          <a:xfrm>
            <a:off x="4572000" y="5006429"/>
            <a:ext cx="4152099" cy="1138773"/>
          </a:xfrm>
          <a:prstGeom prst="rect">
            <a:avLst/>
          </a:prstGeom>
          <a:noFill/>
        </p:spPr>
        <p:txBody>
          <a:bodyPr wrap="none" rtlCol="0">
            <a:spAutoFit/>
          </a:bodyPr>
          <a:lstStyle/>
          <a:p>
            <a:r>
              <a:rPr lang="en-US" sz="1700" dirty="0" smtClean="0">
                <a:solidFill>
                  <a:srgbClr val="0070C0"/>
                </a:solidFill>
                <a:latin typeface="Georgia" panose="02040502050405020303" pitchFamily="18" charset="0"/>
              </a:rPr>
              <a:t>Output:</a:t>
            </a:r>
            <a:endParaRPr lang="en-CA" sz="1700" dirty="0" smtClean="0">
              <a:solidFill>
                <a:srgbClr val="0070C0"/>
              </a:solidFill>
              <a:latin typeface="Georgia" panose="02040502050405020303" pitchFamily="18" charset="0"/>
            </a:endParaRPr>
          </a:p>
          <a:p>
            <a:r>
              <a:rPr lang="en-CA" sz="1700" dirty="0" smtClean="0">
                <a:solidFill>
                  <a:srgbClr val="0070C0"/>
                </a:solidFill>
                <a:latin typeface="Consolas" panose="020B0609020204030204" pitchFamily="49" charset="0"/>
              </a:rPr>
              <a:t>   (</a:t>
            </a:r>
            <a:r>
              <a:rPr lang="en-CA" sz="1700" dirty="0">
                <a:solidFill>
                  <a:srgbClr val="0070C0"/>
                </a:solidFill>
                <a:latin typeface="Consolas" panose="020B0609020204030204" pitchFamily="49" charset="0"/>
              </a:rPr>
              <a:t>1.000000, 2.000000, 3.000000)</a:t>
            </a:r>
          </a:p>
          <a:p>
            <a:r>
              <a:rPr lang="en-CA" sz="1700" dirty="0" smtClean="0">
                <a:solidFill>
                  <a:srgbClr val="0070C0"/>
                </a:solidFill>
                <a:latin typeface="Consolas" panose="020B0609020204030204" pitchFamily="49" charset="0"/>
              </a:rPr>
              <a:t>   (</a:t>
            </a:r>
            <a:r>
              <a:rPr lang="en-CA" sz="1700" dirty="0">
                <a:solidFill>
                  <a:srgbClr val="0070C0"/>
                </a:solidFill>
                <a:latin typeface="Consolas" panose="020B0609020204030204" pitchFamily="49" charset="0"/>
              </a:rPr>
              <a:t>1.000000, 2.000000, 3.000000)</a:t>
            </a:r>
          </a:p>
          <a:p>
            <a:r>
              <a:rPr lang="en-CA" sz="1700" dirty="0" smtClean="0">
                <a:solidFill>
                  <a:srgbClr val="0070C0"/>
                </a:solidFill>
                <a:latin typeface="Consolas" panose="020B0609020204030204" pitchFamily="49" charset="0"/>
              </a:rPr>
              <a:t>   (</a:t>
            </a:r>
            <a:r>
              <a:rPr lang="en-CA" sz="1700" dirty="0">
                <a:solidFill>
                  <a:srgbClr val="0070C0"/>
                </a:solidFill>
                <a:latin typeface="Consolas" panose="020B0609020204030204" pitchFamily="49" charset="0"/>
              </a:rPr>
              <a:t>1.000000, 2.000000, 3.000000</a:t>
            </a:r>
            <a:r>
              <a:rPr lang="en-CA" sz="1700" dirty="0" smtClean="0">
                <a:solidFill>
                  <a:srgbClr val="0070C0"/>
                </a:solidFill>
                <a:latin typeface="Consolas" panose="020B0609020204030204" pitchFamily="49" charset="0"/>
              </a:rPr>
              <a:t>)</a:t>
            </a:r>
            <a:endParaRPr lang="en-CA" sz="17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979717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idea</a:t>
            </a:r>
            <a:endParaRPr lang="en-CA" dirty="0"/>
          </a:p>
        </p:txBody>
      </p:sp>
      <p:sp>
        <p:nvSpPr>
          <p:cNvPr id="3" name="Content Placeholder 2"/>
          <p:cNvSpPr>
            <a:spLocks noGrp="1"/>
          </p:cNvSpPr>
          <p:nvPr>
            <p:ph idx="1"/>
          </p:nvPr>
        </p:nvSpPr>
        <p:spPr/>
        <p:txBody>
          <a:bodyPr/>
          <a:lstStyle/>
          <a:p>
            <a:r>
              <a:rPr lang="en-CA" dirty="0" smtClean="0"/>
              <a:t>Consider the following problem:</a:t>
            </a:r>
          </a:p>
          <a:p>
            <a:pPr lvl="1"/>
            <a:r>
              <a:rPr lang="en-US" dirty="0" smtClean="0"/>
              <a:t>Each object should have a unique ID that must stay unchanged</a:t>
            </a:r>
          </a:p>
          <a:p>
            <a:pPr lvl="1"/>
            <a:r>
              <a:rPr lang="en-US" dirty="0" smtClean="0"/>
              <a:t>Each object has a value that may change</a:t>
            </a:r>
          </a:p>
          <a:p>
            <a:pPr lvl="1"/>
            <a:r>
              <a:rPr lang="en-US" dirty="0" smtClean="0"/>
              <a:t>We want a count of the number of instances in existence</a:t>
            </a:r>
          </a:p>
          <a:p>
            <a:pPr lvl="1"/>
            <a:endParaRPr lang="en-US" dirty="0"/>
          </a:p>
          <a:p>
            <a:r>
              <a:rPr lang="en-US" dirty="0" smtClean="0"/>
              <a:t>Now, we have problems:</a:t>
            </a:r>
          </a:p>
          <a:p>
            <a:pPr lvl="1"/>
            <a:r>
              <a:rPr lang="en-US" dirty="0" smtClean="0"/>
              <a:t>When a copy is made:</a:t>
            </a:r>
          </a:p>
          <a:p>
            <a:pPr lvl="2"/>
            <a:r>
              <a:rPr lang="en-US" dirty="0" smtClean="0"/>
              <a:t>A new ID must be created</a:t>
            </a:r>
          </a:p>
          <a:p>
            <a:pPr lvl="2"/>
            <a:r>
              <a:rPr lang="en-US" dirty="0" smtClean="0"/>
              <a:t>The value should be copied over</a:t>
            </a:r>
          </a:p>
          <a:p>
            <a:pPr lvl="2"/>
            <a:r>
              <a:rPr lang="en-US" dirty="0" smtClean="0"/>
              <a:t>The instance count should be increased</a:t>
            </a:r>
          </a:p>
          <a:p>
            <a:pPr lvl="1"/>
            <a:r>
              <a:rPr lang="en-US" dirty="0" smtClean="0"/>
              <a:t>When an assignment is performed</a:t>
            </a:r>
            <a:r>
              <a:rPr lang="en-CA" dirty="0" smtClean="0"/>
              <a:t>:</a:t>
            </a:r>
          </a:p>
          <a:p>
            <a:pPr lvl="2"/>
            <a:r>
              <a:rPr lang="en-US" dirty="0" smtClean="0"/>
              <a:t>Only the value should be copied over</a:t>
            </a:r>
          </a:p>
          <a:p>
            <a:pPr lvl="1"/>
            <a:r>
              <a:rPr lang="en-US" dirty="0" smtClean="0"/>
              <a:t>When an instance goes out of scope or is deleted</a:t>
            </a:r>
          </a:p>
          <a:p>
            <a:pPr lvl="2"/>
            <a:r>
              <a:rPr lang="en-US" dirty="0" smtClean="0"/>
              <a:t>The number of instances should be decreased</a:t>
            </a:r>
          </a:p>
        </p:txBody>
      </p:sp>
    </p:spTree>
    <p:extLst>
      <p:ext uri="{BB962C8B-B14F-4D97-AF65-F5344CB8AC3E}">
        <p14:creationId xmlns:p14="http://schemas.microsoft.com/office/powerpoint/2010/main" val="1771750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idea</a:t>
            </a:r>
            <a:endParaRPr lang="en-CA" dirty="0"/>
          </a:p>
        </p:txBody>
      </p:sp>
      <p:sp>
        <p:nvSpPr>
          <p:cNvPr id="3" name="Content Placeholder 2"/>
          <p:cNvSpPr>
            <a:spLocks noGrp="1"/>
          </p:cNvSpPr>
          <p:nvPr>
            <p:ph idx="1"/>
          </p:nvPr>
        </p:nvSpPr>
        <p:spPr/>
        <p:txBody>
          <a:bodyPr/>
          <a:lstStyle/>
          <a:p>
            <a:r>
              <a:rPr lang="en-CA" dirty="0" smtClean="0"/>
              <a:t>Here is our class definition:</a:t>
            </a:r>
          </a:p>
          <a:p>
            <a:pPr marL="800100" lvl="2" indent="0">
              <a:buNone/>
            </a:pPr>
            <a:r>
              <a:rPr lang="en-US" dirty="0" smtClean="0">
                <a:latin typeface="Consolas" panose="020B0609020204030204" pitchFamily="49" charset="0"/>
              </a:rPr>
              <a:t>class Container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public:</a:t>
            </a:r>
          </a:p>
          <a:p>
            <a:pPr marL="800100" lvl="2" indent="0">
              <a:buNone/>
            </a:pPr>
            <a:r>
              <a:rPr lang="en-US" dirty="0" smtClean="0">
                <a:latin typeface="Consolas" panose="020B0609020204030204" pitchFamily="49" charset="0"/>
              </a:rPr>
              <a:t>        Container( double value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::string </a:t>
            </a:r>
            <a:r>
              <a:rPr lang="en-US" dirty="0" err="1" smtClean="0">
                <a:latin typeface="Consolas" panose="020B0609020204030204" pitchFamily="49" charset="0"/>
              </a:rPr>
              <a:t>to_string</a:t>
            </a:r>
            <a:r>
              <a:rPr lang="en-US" dirty="0" smtClean="0">
                <a:latin typeface="Consolas" panose="020B0609020204030204" pitchFamily="49" charset="0"/>
              </a:rPr>
              <a:t>() </a:t>
            </a:r>
            <a:r>
              <a:rPr lang="en-US" dirty="0" err="1" smtClean="0">
                <a:latin typeface="Consolas" panose="020B0609020204030204" pitchFamily="49" charset="0"/>
              </a:rPr>
              <a:t>const</a:t>
            </a:r>
            <a:r>
              <a:rPr lang="en-US" dirty="0" smtClean="0">
                <a:latin typeface="Consolas" panose="020B0609020204030204" pitchFamily="49" charset="0"/>
              </a:rPr>
              <a:t>;</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static </a:t>
            </a:r>
            <a:r>
              <a:rPr lang="en-US" dirty="0" err="1" smtClean="0">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instance_count</a:t>
            </a:r>
            <a:r>
              <a:rPr lang="en-US" dirty="0" smtClean="0">
                <a:latin typeface="Consolas" panose="020B0609020204030204" pitchFamily="49" charset="0"/>
              </a:rPr>
              <a:t>();</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private:</a:t>
            </a:r>
          </a:p>
          <a:p>
            <a:pPr marL="800100" lvl="2" indent="0">
              <a:buNone/>
            </a:pPr>
            <a:r>
              <a:rPr lang="en-US" dirty="0" smtClean="0">
                <a:latin typeface="Consolas" panose="020B0609020204030204" pitchFamily="49" charset="0"/>
              </a:rPr>
              <a:t>        </a:t>
            </a:r>
            <a:r>
              <a:rPr lang="en-US" dirty="0">
                <a:latin typeface="Consolas" panose="020B0609020204030204" pitchFamily="49" charset="0"/>
              </a:rPr>
              <a:t>double </a:t>
            </a:r>
            <a:r>
              <a:rPr lang="en-US" dirty="0" smtClean="0">
                <a:latin typeface="Consolas" panose="020B0609020204030204" pitchFamily="49" charset="0"/>
              </a:rPr>
              <a:t>value_;</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id_;</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static </a:t>
            </a:r>
            <a:r>
              <a:rPr lang="en-US" dirty="0" err="1" smtClean="0">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instance_count</a:t>
            </a:r>
            <a:r>
              <a:rPr lang="en-US" dirty="0" smtClean="0">
                <a:latin typeface="Consolas" panose="020B0609020204030204" pitchFamily="49" charset="0"/>
              </a:rPr>
              <a:t>_;</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static </a:t>
            </a:r>
            <a:r>
              <a:rPr lang="en-US" dirty="0" err="1" smtClean="0">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next_id</a:t>
            </a:r>
            <a:r>
              <a:rPr lang="en-US" dirty="0">
                <a:latin typeface="Consolas" panose="020B0609020204030204" pitchFamily="49" charset="0"/>
              </a:rPr>
              <a:t>_</a:t>
            </a:r>
            <a:r>
              <a:rPr lang="en-US" dirty="0" smtClean="0">
                <a:latin typeface="Consolas" panose="020B0609020204030204" pitchFamily="49" charset="0"/>
              </a:rPr>
              <a:t>;</a:t>
            </a:r>
          </a:p>
          <a:p>
            <a:pPr marL="800100" lvl="2" indent="0">
              <a:buNone/>
            </a:pPr>
            <a:r>
              <a:rPr lang="en-US" dirty="0" smtClean="0">
                <a:latin typeface="Consolas" panose="020B0609020204030204" pitchFamily="49" charset="0"/>
              </a:rPr>
              <a:t>};</a:t>
            </a:r>
          </a:p>
          <a:p>
            <a:pPr marL="800100" lvl="2" indent="0">
              <a:buNone/>
            </a:pPr>
            <a:endParaRPr lang="en-US" dirty="0">
              <a:latin typeface="Consolas" panose="020B0609020204030204" pitchFamily="49" charset="0"/>
            </a:endParaRPr>
          </a:p>
          <a:p>
            <a:pPr marL="800100" lvl="2" indent="0">
              <a:buNone/>
            </a:pPr>
            <a:r>
              <a:rPr lang="en-US" dirty="0" err="1" smtClean="0">
                <a:latin typeface="Consolas" panose="020B0609020204030204" pitchFamily="49" charset="0"/>
              </a:rPr>
              <a:t>int</a:t>
            </a:r>
            <a:r>
              <a:rPr lang="en-US" dirty="0" smtClean="0">
                <a:latin typeface="Consolas" panose="020B0609020204030204" pitchFamily="49" charset="0"/>
              </a:rPr>
              <a:t> Container::</a:t>
            </a:r>
            <a:r>
              <a:rPr lang="en-US" dirty="0" err="1" smtClean="0">
                <a:latin typeface="Consolas" panose="020B0609020204030204" pitchFamily="49" charset="0"/>
              </a:rPr>
              <a:t>instance_count</a:t>
            </a:r>
            <a:r>
              <a:rPr lang="en-US" dirty="0" smtClean="0">
                <a:latin typeface="Consolas" panose="020B0609020204030204" pitchFamily="49" charset="0"/>
              </a:rPr>
              <a:t>_{0};</a:t>
            </a:r>
          </a:p>
          <a:p>
            <a:pPr marL="800100" lvl="2" indent="0">
              <a:buNone/>
            </a:pPr>
            <a:r>
              <a:rPr lang="en-US" dirty="0" err="1" smtClean="0">
                <a:latin typeface="Consolas" panose="020B0609020204030204" pitchFamily="49" charset="0"/>
              </a:rPr>
              <a:t>int</a:t>
            </a:r>
            <a:r>
              <a:rPr lang="en-US" dirty="0" smtClean="0">
                <a:latin typeface="Consolas" panose="020B0609020204030204" pitchFamily="49" charset="0"/>
              </a:rPr>
              <a:t> Container::</a:t>
            </a:r>
            <a:r>
              <a:rPr lang="en-US" dirty="0" err="1" smtClean="0">
                <a:latin typeface="Consolas" panose="020B0609020204030204" pitchFamily="49" charset="0"/>
              </a:rPr>
              <a:t>next_id</a:t>
            </a:r>
            <a:r>
              <a:rPr lang="en-US" dirty="0" smtClean="0">
                <a:latin typeface="Consolas" panose="020B0609020204030204" pitchFamily="49" charset="0"/>
              </a:rPr>
              <a:t>_{20000000};</a:t>
            </a:r>
            <a:endParaRPr lang="en-CA" dirty="0" smtClean="0">
              <a:latin typeface="Consolas" panose="020B0609020204030204" pitchFamily="49" charset="0"/>
            </a:endParaRPr>
          </a:p>
        </p:txBody>
      </p:sp>
    </p:spTree>
    <p:extLst>
      <p:ext uri="{BB962C8B-B14F-4D97-AF65-F5344CB8AC3E}">
        <p14:creationId xmlns:p14="http://schemas.microsoft.com/office/powerpoint/2010/main" val="319261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idea</a:t>
            </a:r>
            <a:endParaRPr lang="en-CA" dirty="0"/>
          </a:p>
        </p:txBody>
      </p:sp>
      <p:sp>
        <p:nvSpPr>
          <p:cNvPr id="3" name="Content Placeholder 2"/>
          <p:cNvSpPr>
            <a:spLocks noGrp="1"/>
          </p:cNvSpPr>
          <p:nvPr>
            <p:ph idx="1"/>
          </p:nvPr>
        </p:nvSpPr>
        <p:spPr/>
        <p:txBody>
          <a:bodyPr/>
          <a:lstStyle/>
          <a:p>
            <a:r>
              <a:rPr lang="en-CA" dirty="0" smtClean="0"/>
              <a:t>Here are the definitions of the member functions:</a:t>
            </a:r>
          </a:p>
          <a:p>
            <a:pPr marL="800100" lvl="2" indent="0">
              <a:buNone/>
            </a:pPr>
            <a:r>
              <a:rPr lang="en-US" dirty="0" smtClean="0">
                <a:latin typeface="Consolas" panose="020B0609020204030204" pitchFamily="49" charset="0"/>
              </a:rPr>
              <a:t>Container::Container( double value ):</a:t>
            </a:r>
          </a:p>
          <a:p>
            <a:pPr marL="800100" lvl="2" indent="0">
              <a:buNone/>
            </a:pPr>
            <a:r>
              <a:rPr lang="en-US" dirty="0" smtClean="0">
                <a:latin typeface="Consolas" panose="020B0609020204030204" pitchFamily="49" charset="0"/>
              </a:rPr>
              <a:t>value_{value},</a:t>
            </a:r>
          </a:p>
          <a:p>
            <a:pPr marL="800100" lvl="2" indent="0">
              <a:buNone/>
            </a:pPr>
            <a:r>
              <a:rPr lang="en-US" dirty="0" smtClean="0">
                <a:latin typeface="Consolas" panose="020B0609020204030204" pitchFamily="49" charset="0"/>
              </a:rPr>
              <a:t>id_{</a:t>
            </a:r>
            <a:r>
              <a:rPr lang="en-US" dirty="0" err="1" smtClean="0">
                <a:latin typeface="Consolas" panose="020B0609020204030204" pitchFamily="49" charset="0"/>
              </a:rPr>
              <a:t>next_id</a:t>
            </a:r>
            <a:r>
              <a:rPr lang="en-US" dirty="0" smtClean="0">
                <a:latin typeface="Consolas" panose="020B0609020204030204" pitchFamily="49" charset="0"/>
              </a:rPr>
              <a:t>_}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next_id</a:t>
            </a:r>
            <a:r>
              <a:rPr lang="en-US" dirty="0" smtClean="0">
                <a:latin typeface="Consolas" panose="020B0609020204030204" pitchFamily="49" charset="0"/>
              </a:rPr>
              <a:t>_;</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instance_count</a:t>
            </a:r>
            <a:r>
              <a:rPr lang="en-US" dirty="0" smtClean="0">
                <a:latin typeface="Consolas" panose="020B0609020204030204" pitchFamily="49" charset="0"/>
              </a:rPr>
              <a:t>_;</a:t>
            </a:r>
          </a:p>
          <a:p>
            <a:pPr marL="800100" lvl="2" indent="0">
              <a:buNone/>
            </a:pPr>
            <a:r>
              <a:rPr lang="en-US" dirty="0" smtClean="0">
                <a:latin typeface="Consolas" panose="020B0609020204030204" pitchFamily="49" charset="0"/>
              </a:rPr>
              <a:t>}</a:t>
            </a:r>
          </a:p>
          <a:p>
            <a:pPr marL="800100" lvl="2" indent="0">
              <a:buNone/>
            </a:pPr>
            <a:endParaRPr lang="en-US" dirty="0" smtClean="0">
              <a:latin typeface="Consolas" panose="020B0609020204030204" pitchFamily="49" charset="0"/>
            </a:endParaRPr>
          </a:p>
          <a:p>
            <a:pPr marL="800100" lvl="2" indent="0">
              <a:buNone/>
            </a:pPr>
            <a:r>
              <a:rPr lang="en-US" dirty="0" err="1" smtClean="0">
                <a:latin typeface="Consolas" panose="020B0609020204030204" pitchFamily="49" charset="0"/>
              </a:rPr>
              <a:t>std</a:t>
            </a:r>
            <a:r>
              <a:rPr lang="en-US" dirty="0">
                <a:latin typeface="Consolas" panose="020B0609020204030204" pitchFamily="49" charset="0"/>
              </a:rPr>
              <a:t>::string </a:t>
            </a:r>
            <a:r>
              <a:rPr lang="en-US" dirty="0" smtClean="0">
                <a:latin typeface="Consolas" panose="020B0609020204030204" pitchFamily="49" charset="0"/>
              </a:rPr>
              <a:t>Container::</a:t>
            </a:r>
            <a:r>
              <a:rPr lang="en-US" dirty="0" err="1" smtClean="0">
                <a:latin typeface="Consolas" panose="020B0609020204030204" pitchFamily="49" charset="0"/>
              </a:rPr>
              <a:t>to_string</a:t>
            </a:r>
            <a:r>
              <a:rPr lang="en-US" dirty="0">
                <a:latin typeface="Consolas" panose="020B0609020204030204" pitchFamily="49" charset="0"/>
              </a:rPr>
              <a:t>() </a:t>
            </a:r>
            <a:r>
              <a:rPr lang="en-US" dirty="0" err="1" smtClean="0">
                <a:latin typeface="Consolas" panose="020B0609020204030204" pitchFamily="49" charset="0"/>
              </a:rPr>
              <a:t>const</a:t>
            </a:r>
            <a:r>
              <a:rPr lang="en-US" dirty="0" smtClean="0">
                <a:latin typeface="Consolas" panose="020B0609020204030204" pitchFamily="49" charset="0"/>
              </a:rPr>
              <a:t>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return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to_string</a:t>
            </a:r>
            <a:r>
              <a:rPr lang="en-US" dirty="0" smtClean="0">
                <a:latin typeface="Consolas" panose="020B0609020204030204" pitchFamily="49" charset="0"/>
              </a:rPr>
              <a:t>( id_ ) + ": "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to_string</a:t>
            </a:r>
            <a:r>
              <a:rPr lang="en-US" dirty="0" smtClean="0">
                <a:latin typeface="Consolas" panose="020B0609020204030204" pitchFamily="49" charset="0"/>
              </a:rPr>
              <a:t>( value_ );</a:t>
            </a:r>
          </a:p>
          <a:p>
            <a:pPr marL="800100" lvl="2" indent="0">
              <a:buNone/>
            </a:pPr>
            <a:r>
              <a:rPr lang="en-US" dirty="0" smtClean="0">
                <a:latin typeface="Consolas" panose="020B0609020204030204" pitchFamily="49" charset="0"/>
              </a:rPr>
              <a:t>}</a:t>
            </a:r>
          </a:p>
          <a:p>
            <a:pPr marL="800100" lvl="2" indent="0">
              <a:buNone/>
            </a:pP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static </a:t>
            </a:r>
            <a:r>
              <a:rPr lang="en-US" dirty="0" err="1">
                <a:latin typeface="Consolas" panose="020B0609020204030204" pitchFamily="49" charset="0"/>
              </a:rPr>
              <a:t>int</a:t>
            </a:r>
            <a:r>
              <a:rPr lang="en-US" dirty="0">
                <a:latin typeface="Consolas" panose="020B0609020204030204" pitchFamily="49" charset="0"/>
              </a:rPr>
              <a:t> </a:t>
            </a:r>
            <a:r>
              <a:rPr lang="en-US" dirty="0" smtClean="0">
                <a:latin typeface="Consolas" panose="020B0609020204030204" pitchFamily="49" charset="0"/>
              </a:rPr>
              <a:t>Container::</a:t>
            </a:r>
            <a:r>
              <a:rPr lang="en-US" dirty="0" err="1" smtClean="0">
                <a:latin typeface="Consolas" panose="020B0609020204030204" pitchFamily="49" charset="0"/>
              </a:rPr>
              <a:t>instance_count</a:t>
            </a:r>
            <a:r>
              <a:rPr lang="en-US" dirty="0" smtClean="0">
                <a:latin typeface="Consolas" panose="020B0609020204030204" pitchFamily="49" charset="0"/>
              </a:rPr>
              <a:t>()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return </a:t>
            </a:r>
            <a:r>
              <a:rPr lang="en-US" dirty="0" err="1" smtClean="0">
                <a:latin typeface="Consolas" panose="020B0609020204030204" pitchFamily="49" charset="0"/>
              </a:rPr>
              <a:t>instance_count</a:t>
            </a:r>
            <a:r>
              <a:rPr lang="en-US" dirty="0" smtClean="0">
                <a:latin typeface="Consolas" panose="020B0609020204030204" pitchFamily="49" charset="0"/>
              </a:rPr>
              <a:t>_;</a:t>
            </a:r>
          </a:p>
          <a:p>
            <a:pPr marL="800100" lvl="2" indent="0">
              <a:buNone/>
            </a:pPr>
            <a:r>
              <a:rPr lang="en-US" dirty="0">
                <a:latin typeface="Consolas" panose="020B0609020204030204" pitchFamily="49" charset="0"/>
              </a:rPr>
              <a:t>}</a:t>
            </a:r>
          </a:p>
        </p:txBody>
      </p:sp>
    </p:spTree>
    <p:extLst>
      <p:ext uri="{BB962C8B-B14F-4D97-AF65-F5344CB8AC3E}">
        <p14:creationId xmlns:p14="http://schemas.microsoft.com/office/powerpoint/2010/main" val="470711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Incorrect behavior</a:t>
            </a:r>
            <a:endParaRPr lang="en-CA" dirty="0"/>
          </a:p>
        </p:txBody>
      </p:sp>
      <p:sp>
        <p:nvSpPr>
          <p:cNvPr id="3" name="Content Placeholder 2"/>
          <p:cNvSpPr>
            <a:spLocks noGrp="1"/>
          </p:cNvSpPr>
          <p:nvPr>
            <p:ph idx="1"/>
          </p:nvPr>
        </p:nvSpPr>
        <p:spPr/>
        <p:txBody>
          <a:bodyPr/>
          <a:lstStyle/>
          <a:p>
            <a:r>
              <a:rPr lang="en-CA" dirty="0" smtClean="0"/>
              <a:t>If we execute this code the output is wrong:</a:t>
            </a:r>
          </a:p>
          <a:p>
            <a:pPr marL="800100" lvl="2" indent="0">
              <a:buNone/>
            </a:pPr>
            <a:r>
              <a:rPr lang="en-US" sz="1300" dirty="0" err="1">
                <a:latin typeface="Consolas" panose="020B0609020204030204" pitchFamily="49" charset="0"/>
              </a:rPr>
              <a:t>int</a:t>
            </a:r>
            <a:r>
              <a:rPr lang="en-US" sz="1300" dirty="0">
                <a:latin typeface="Consolas" panose="020B0609020204030204" pitchFamily="49" charset="0"/>
              </a:rPr>
              <a:t> main() {</a:t>
            </a:r>
          </a:p>
          <a:p>
            <a:pPr marL="800100" lvl="2" indent="0">
              <a:buNone/>
            </a:pPr>
            <a:r>
              <a:rPr lang="en-US" sz="1300" dirty="0">
                <a:latin typeface="Consolas" panose="020B0609020204030204" pitchFamily="49" charset="0"/>
              </a:rPr>
              <a:t>    Container a{32.5};</a:t>
            </a:r>
          </a:p>
          <a:p>
            <a:pPr marL="800100" lvl="2"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a.to_string</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p>
          <a:p>
            <a:pPr marL="800100" lvl="2" indent="0">
              <a:buNone/>
            </a:pP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a:t>
            </a:r>
          </a:p>
          <a:p>
            <a:pPr marL="800100" lvl="2" indent="0">
              <a:buNone/>
            </a:pPr>
            <a:r>
              <a:rPr lang="en-US" sz="1300" dirty="0">
                <a:latin typeface="Consolas" panose="020B0609020204030204" pitchFamily="49" charset="0"/>
              </a:rPr>
              <a:t>        Container b{a};</a:t>
            </a:r>
          </a:p>
          <a:p>
            <a:pPr marL="800100" lvl="2"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b.to_string</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p>
          <a:p>
            <a:pPr marL="800100" lvl="2" indent="0">
              <a:buNone/>
            </a:pPr>
            <a:r>
              <a:rPr lang="en-US" sz="1300" dirty="0">
                <a:latin typeface="Consolas" panose="020B0609020204030204" pitchFamily="49" charset="0"/>
              </a:rPr>
              <a:t>        Container c{75.2};</a:t>
            </a:r>
          </a:p>
          <a:p>
            <a:pPr marL="800100" lvl="2"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c.to_string</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 </a:t>
            </a:r>
          </a:p>
          <a:p>
            <a:pPr marL="800100" lvl="2" indent="0">
              <a:buNone/>
            </a:pPr>
            <a:r>
              <a:rPr lang="en-US" sz="1300" dirty="0">
                <a:latin typeface="Consolas" panose="020B0609020204030204" pitchFamily="49" charset="0"/>
              </a:rPr>
              <a:t>        c = a;</a:t>
            </a:r>
          </a:p>
          <a:p>
            <a:pPr marL="800100" lvl="2"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c.to_string</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p>
          <a:p>
            <a:pPr marL="800100" lvl="2" indent="0">
              <a:buNone/>
            </a:pP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"Instance count: " &lt;&lt; Container::</a:t>
            </a:r>
            <a:r>
              <a:rPr lang="en-US" sz="1300" dirty="0" err="1">
                <a:latin typeface="Consolas" panose="020B0609020204030204" pitchFamily="49" charset="0"/>
              </a:rPr>
              <a:t>instance_count</a:t>
            </a:r>
            <a:r>
              <a:rPr lang="en-US" sz="1300" dirty="0">
                <a:latin typeface="Consolas" panose="020B0609020204030204" pitchFamily="49" charset="0"/>
              </a:rPr>
              <a:t>()</a:t>
            </a:r>
          </a:p>
          <a:p>
            <a:pPr marL="800100" lvl="2" indent="0">
              <a:buNone/>
            </a:pP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p>
          <a:p>
            <a:pPr marL="800100" lvl="2" indent="0">
              <a:buNone/>
            </a:pPr>
            <a:r>
              <a:rPr lang="en-US" sz="1300" dirty="0">
                <a:latin typeface="Consolas" panose="020B0609020204030204" pitchFamily="49" charset="0"/>
              </a:rPr>
              <a:t>    }</a:t>
            </a:r>
          </a:p>
          <a:p>
            <a:pPr marL="800100" lvl="2" indent="0">
              <a:buNone/>
            </a:pPr>
            <a:endParaRPr lang="en-US" sz="1300" dirty="0">
              <a:latin typeface="Consolas" panose="020B0609020204030204" pitchFamily="49" charset="0"/>
            </a:endParaRPr>
          </a:p>
          <a:p>
            <a:pPr marL="800100" lvl="2"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"Instance count: " &lt;&lt; Container::</a:t>
            </a:r>
            <a:r>
              <a:rPr lang="en-US" sz="1300" dirty="0" err="1">
                <a:latin typeface="Consolas" panose="020B0609020204030204" pitchFamily="49" charset="0"/>
              </a:rPr>
              <a:t>instance_count</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     </a:t>
            </a:r>
          </a:p>
          <a:p>
            <a:pPr marL="800100" lvl="2" indent="0">
              <a:buNone/>
            </a:pPr>
            <a:endParaRPr lang="en-US" sz="1300" dirty="0" smtClean="0">
              <a:latin typeface="Consolas" panose="020B0609020204030204" pitchFamily="49" charset="0"/>
            </a:endParaRPr>
          </a:p>
          <a:p>
            <a:pPr marL="800100" lvl="2" indent="0">
              <a:buNone/>
            </a:pPr>
            <a:r>
              <a:rPr lang="en-US" sz="1300" dirty="0" smtClean="0">
                <a:latin typeface="Consolas" panose="020B0609020204030204" pitchFamily="49" charset="0"/>
              </a:rPr>
              <a:t>    </a:t>
            </a:r>
            <a:r>
              <a:rPr lang="en-US" sz="1300" dirty="0">
                <a:latin typeface="Consolas" panose="020B0609020204030204" pitchFamily="49" charset="0"/>
              </a:rPr>
              <a:t>return 0;</a:t>
            </a:r>
          </a:p>
          <a:p>
            <a:pPr marL="800100" lvl="2" indent="0">
              <a:buNone/>
            </a:pPr>
            <a:r>
              <a:rPr lang="en-US" sz="1300" dirty="0">
                <a:latin typeface="Consolas" panose="020B0609020204030204" pitchFamily="49" charset="0"/>
              </a:rPr>
              <a:t>}</a:t>
            </a:r>
          </a:p>
        </p:txBody>
      </p:sp>
      <p:sp>
        <p:nvSpPr>
          <p:cNvPr id="4" name="TextBox 3"/>
          <p:cNvSpPr txBox="1"/>
          <p:nvPr/>
        </p:nvSpPr>
        <p:spPr>
          <a:xfrm>
            <a:off x="6012160" y="2132856"/>
            <a:ext cx="2829621" cy="1923604"/>
          </a:xfrm>
          <a:prstGeom prst="rect">
            <a:avLst/>
          </a:prstGeom>
          <a:noFill/>
        </p:spPr>
        <p:txBody>
          <a:bodyPr wrap="none" rtlCol="0">
            <a:spAutoFit/>
          </a:bodyPr>
          <a:lstStyle/>
          <a:p>
            <a:r>
              <a:rPr lang="en-US" sz="1700" dirty="0" smtClean="0">
                <a:solidFill>
                  <a:srgbClr val="0070C0"/>
                </a:solidFill>
                <a:latin typeface="Georgia" panose="02040502050405020303" pitchFamily="18" charset="0"/>
              </a:rPr>
              <a:t>Output:</a:t>
            </a:r>
            <a:endParaRPr lang="en-CA" sz="1700" dirty="0" smtClean="0">
              <a:solidFill>
                <a:srgbClr val="0070C0"/>
              </a:solidFill>
              <a:latin typeface="Georgia" panose="02040502050405020303" pitchFamily="18" charset="0"/>
            </a:endParaRPr>
          </a:p>
          <a:p>
            <a:r>
              <a:rPr lang="en-CA" sz="1700" dirty="0">
                <a:solidFill>
                  <a:srgbClr val="0070C0"/>
                </a:solidFill>
                <a:latin typeface="Consolas" panose="020B0609020204030204" pitchFamily="49" charset="0"/>
              </a:rPr>
              <a:t>   20000000: 32.500000</a:t>
            </a:r>
          </a:p>
          <a:p>
            <a:r>
              <a:rPr lang="en-CA" sz="1700" dirty="0" smtClean="0">
                <a:solidFill>
                  <a:srgbClr val="0070C0"/>
                </a:solidFill>
                <a:latin typeface="Consolas" panose="020B0609020204030204" pitchFamily="49" charset="0"/>
              </a:rPr>
              <a:t>   </a:t>
            </a:r>
            <a:r>
              <a:rPr lang="en-CA" sz="1700" b="1" dirty="0" smtClean="0">
                <a:solidFill>
                  <a:srgbClr val="FF0000"/>
                </a:solidFill>
                <a:latin typeface="Consolas" panose="020B0609020204030204" pitchFamily="49" charset="0"/>
              </a:rPr>
              <a:t>20000000</a:t>
            </a:r>
            <a:r>
              <a:rPr lang="en-CA" sz="1700" dirty="0">
                <a:solidFill>
                  <a:srgbClr val="0070C0"/>
                </a:solidFill>
                <a:latin typeface="Consolas" panose="020B0609020204030204" pitchFamily="49" charset="0"/>
              </a:rPr>
              <a:t>: 32.500000</a:t>
            </a:r>
          </a:p>
          <a:p>
            <a:r>
              <a:rPr lang="en-CA" sz="1700" dirty="0" smtClean="0">
                <a:solidFill>
                  <a:srgbClr val="0070C0"/>
                </a:solidFill>
                <a:latin typeface="Consolas" panose="020B0609020204030204" pitchFamily="49" charset="0"/>
              </a:rPr>
              <a:t>   20000001</a:t>
            </a:r>
            <a:r>
              <a:rPr lang="en-CA" sz="1700" dirty="0">
                <a:solidFill>
                  <a:srgbClr val="0070C0"/>
                </a:solidFill>
                <a:latin typeface="Consolas" panose="020B0609020204030204" pitchFamily="49" charset="0"/>
              </a:rPr>
              <a:t>: 75.200000</a:t>
            </a:r>
          </a:p>
          <a:p>
            <a:r>
              <a:rPr lang="en-CA" sz="1700" dirty="0" smtClean="0">
                <a:solidFill>
                  <a:srgbClr val="0070C0"/>
                </a:solidFill>
                <a:latin typeface="Consolas" panose="020B0609020204030204" pitchFamily="49" charset="0"/>
              </a:rPr>
              <a:t>   </a:t>
            </a:r>
            <a:r>
              <a:rPr lang="en-CA" sz="1700" b="1" dirty="0" smtClean="0">
                <a:solidFill>
                  <a:srgbClr val="FF0000"/>
                </a:solidFill>
                <a:latin typeface="Consolas" panose="020B0609020204030204" pitchFamily="49" charset="0"/>
              </a:rPr>
              <a:t>20000000</a:t>
            </a:r>
            <a:r>
              <a:rPr lang="en-CA" sz="1700" dirty="0">
                <a:solidFill>
                  <a:srgbClr val="0070C0"/>
                </a:solidFill>
                <a:latin typeface="Consolas" panose="020B0609020204030204" pitchFamily="49" charset="0"/>
              </a:rPr>
              <a:t>: 32.500000</a:t>
            </a:r>
          </a:p>
          <a:p>
            <a:r>
              <a:rPr lang="en-CA" sz="1700" dirty="0" smtClean="0">
                <a:solidFill>
                  <a:srgbClr val="0070C0"/>
                </a:solidFill>
                <a:latin typeface="Consolas" panose="020B0609020204030204" pitchFamily="49" charset="0"/>
              </a:rPr>
              <a:t>   Instance </a:t>
            </a:r>
            <a:r>
              <a:rPr lang="en-CA" sz="1700" dirty="0">
                <a:solidFill>
                  <a:srgbClr val="0070C0"/>
                </a:solidFill>
                <a:latin typeface="Consolas" panose="020B0609020204030204" pitchFamily="49" charset="0"/>
              </a:rPr>
              <a:t>count: </a:t>
            </a:r>
            <a:r>
              <a:rPr lang="en-CA" sz="1700" b="1" dirty="0">
                <a:solidFill>
                  <a:srgbClr val="FF0000"/>
                </a:solidFill>
                <a:latin typeface="Consolas" panose="020B0609020204030204" pitchFamily="49" charset="0"/>
              </a:rPr>
              <a:t>2</a:t>
            </a:r>
          </a:p>
          <a:p>
            <a:r>
              <a:rPr lang="en-CA" sz="1700" dirty="0" smtClean="0">
                <a:solidFill>
                  <a:srgbClr val="0070C0"/>
                </a:solidFill>
                <a:latin typeface="Consolas" panose="020B0609020204030204" pitchFamily="49" charset="0"/>
              </a:rPr>
              <a:t>   Instance </a:t>
            </a:r>
            <a:r>
              <a:rPr lang="en-CA" sz="1700" dirty="0">
                <a:solidFill>
                  <a:srgbClr val="0070C0"/>
                </a:solidFill>
                <a:latin typeface="Consolas" panose="020B0609020204030204" pitchFamily="49" charset="0"/>
              </a:rPr>
              <a:t>count: </a:t>
            </a:r>
            <a:r>
              <a:rPr lang="en-CA" sz="1700" b="1" dirty="0">
                <a:solidFill>
                  <a:srgbClr val="FF0000"/>
                </a:solidFill>
                <a:latin typeface="Consolas" panose="020B0609020204030204" pitchFamily="49" charset="0"/>
              </a:rPr>
              <a:t>2</a:t>
            </a:r>
          </a:p>
        </p:txBody>
      </p:sp>
    </p:spTree>
    <p:extLst>
      <p:ext uri="{BB962C8B-B14F-4D97-AF65-F5344CB8AC3E}">
        <p14:creationId xmlns:p14="http://schemas.microsoft.com/office/powerpoint/2010/main" val="3653133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80341</TotalTime>
  <Words>1718</Words>
  <Application>Microsoft Office PowerPoint</Application>
  <PresentationFormat>On-screen Show (4:3)</PresentationFormat>
  <Paragraphs>277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MS PGothic</vt:lpstr>
      <vt:lpstr>Arial</vt:lpstr>
      <vt:lpstr>Calibri</vt:lpstr>
      <vt:lpstr>Consolas</vt:lpstr>
      <vt:lpstr>Constantia</vt:lpstr>
      <vt:lpstr>Georgia</vt:lpstr>
      <vt:lpstr>Times New Roman</vt:lpstr>
      <vt:lpstr>Custom Design</vt:lpstr>
      <vt:lpstr>Issues with classes</vt:lpstr>
      <vt:lpstr>Outline</vt:lpstr>
      <vt:lpstr>Constructor and assignment</vt:lpstr>
      <vt:lpstr>Constructor and assignment</vt:lpstr>
      <vt:lpstr>Constructor and assignment</vt:lpstr>
      <vt:lpstr>The idea</vt:lpstr>
      <vt:lpstr>The idea</vt:lpstr>
      <vt:lpstr>The idea</vt:lpstr>
      <vt:lpstr>Incorrect behavior</vt:lpstr>
      <vt:lpstr>The copy constructor</vt:lpstr>
      <vt:lpstr>The copy constructor</vt:lpstr>
      <vt:lpstr>The assignment operator</vt:lpstr>
      <vt:lpstr>The assignment operator</vt:lpstr>
      <vt:lpstr>The destructor</vt:lpstr>
      <vt:lpstr>The destructor</vt:lpstr>
      <vt:lpstr>Correct behavior</vt:lpstr>
      <vt:lpstr>Behavior</vt:lpstr>
      <vt:lpstr>Looking ahead</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1436</cp:revision>
  <dcterms:created xsi:type="dcterms:W3CDTF">2009-09-11T23:00:44Z</dcterms:created>
  <dcterms:modified xsi:type="dcterms:W3CDTF">2019-06-13T22:08:28Z</dcterms:modified>
</cp:coreProperties>
</file>